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3" r:id="rId7"/>
    <p:sldId id="262" r:id="rId8"/>
    <p:sldId id="264" r:id="rId9"/>
    <p:sldId id="265" r:id="rId10"/>
    <p:sldId id="272" r:id="rId11"/>
    <p:sldId id="266" r:id="rId12"/>
    <p:sldId id="267" r:id="rId13"/>
    <p:sldId id="269" r:id="rId14"/>
    <p:sldId id="270" r:id="rId15"/>
    <p:sldId id="271" r:id="rId16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PT Sans Narrow" panose="020B0604020202020204" charset="0"/>
      <p:regular r:id="rId26"/>
      <p:bold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  <p:embeddedFont>
      <p:font typeface="Rockwell" panose="02060603020205020403" pitchFamily="18" charset="0"/>
      <p:regular r:id="rId32"/>
      <p:bold r:id="rId33"/>
      <p:italic r:id="rId34"/>
      <p:boldItalic r:id="rId35"/>
    </p:embeddedFont>
    <p:embeddedFont>
      <p:font typeface="Voltaire" panose="020B060402020202020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j99XVZsMylTlRYvlNJ+5tdAq9+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D1E"/>
    <a:srgbClr val="BBB546"/>
    <a:srgbClr val="599B8D"/>
    <a:srgbClr val="6D777C"/>
    <a:srgbClr val="9BC5BC"/>
    <a:srgbClr val="E6E6E6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2052" y="7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9A592E-987B-4C7E-9E97-0E6D0F6BF127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5AEC23-23AE-4F34-83A9-8CB4D57BC028}">
      <dgm:prSet phldrT="[Text]"/>
      <dgm:spPr>
        <a:solidFill>
          <a:srgbClr val="BBB546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n-GB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Registration and subscription choice</a:t>
          </a:r>
          <a:endParaRPr lang="en-US" dirty="0">
            <a:solidFill>
              <a:schemeClr val="bg1"/>
            </a:solidFill>
          </a:endParaRPr>
        </a:p>
      </dgm:t>
    </dgm:pt>
    <dgm:pt modelId="{DE460D80-BE1D-4607-9D81-008368B336CD}" type="parTrans" cxnId="{FF6FCBFE-674E-44B2-A6A6-F4062AF04DE1}">
      <dgm:prSet/>
      <dgm:spPr/>
      <dgm:t>
        <a:bodyPr/>
        <a:lstStyle/>
        <a:p>
          <a:endParaRPr lang="en-US"/>
        </a:p>
      </dgm:t>
    </dgm:pt>
    <dgm:pt modelId="{5F4671E5-E867-4F8C-846A-34717ED54C29}" type="sibTrans" cxnId="{FF6FCBFE-674E-44B2-A6A6-F4062AF04DE1}">
      <dgm:prSet/>
      <dgm:spPr/>
      <dgm:t>
        <a:bodyPr/>
        <a:lstStyle/>
        <a:p>
          <a:endParaRPr lang="en-US"/>
        </a:p>
      </dgm:t>
    </dgm:pt>
    <dgm:pt modelId="{CD3ABCCD-AB3A-474C-90C7-A2495A1D09AC}">
      <dgm:prSet phldrT="[Text]"/>
      <dgm:spPr>
        <a:solidFill>
          <a:srgbClr val="BBB546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b="0" i="0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Payment</a:t>
          </a:r>
          <a:endParaRPr lang="en-US" dirty="0">
            <a:solidFill>
              <a:schemeClr val="bg1"/>
            </a:solidFill>
          </a:endParaRPr>
        </a:p>
      </dgm:t>
    </dgm:pt>
    <dgm:pt modelId="{81295CD5-7AE2-48B9-819C-4A31EB9C9B0B}" type="parTrans" cxnId="{B1C51DD7-B1A8-4459-A0F1-9181D80AB766}">
      <dgm:prSet/>
      <dgm:spPr/>
      <dgm:t>
        <a:bodyPr/>
        <a:lstStyle/>
        <a:p>
          <a:endParaRPr lang="en-US"/>
        </a:p>
      </dgm:t>
    </dgm:pt>
    <dgm:pt modelId="{03082731-A12D-483B-8AD2-FECD2F1D533D}" type="sibTrans" cxnId="{B1C51DD7-B1A8-4459-A0F1-9181D80AB766}">
      <dgm:prSet/>
      <dgm:spPr/>
      <dgm:t>
        <a:bodyPr/>
        <a:lstStyle/>
        <a:p>
          <a:endParaRPr lang="en-US"/>
        </a:p>
      </dgm:t>
    </dgm:pt>
    <dgm:pt modelId="{5F217E95-6174-4D41-9858-7CDA77787E62}">
      <dgm:prSet phldrT="[Text]"/>
      <dgm:spPr>
        <a:solidFill>
          <a:srgbClr val="599B8D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b="0" i="0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Profiling</a:t>
          </a:r>
          <a:endParaRPr lang="en-US" dirty="0">
            <a:solidFill>
              <a:schemeClr val="bg1"/>
            </a:solidFill>
          </a:endParaRPr>
        </a:p>
      </dgm:t>
    </dgm:pt>
    <dgm:pt modelId="{25D9EE04-78FB-4D13-854F-D86AA488F1A1}" type="parTrans" cxnId="{BB761F7C-09E1-4A55-8DA6-16847A96F809}">
      <dgm:prSet/>
      <dgm:spPr/>
      <dgm:t>
        <a:bodyPr/>
        <a:lstStyle/>
        <a:p>
          <a:endParaRPr lang="en-US"/>
        </a:p>
      </dgm:t>
    </dgm:pt>
    <dgm:pt modelId="{557DE114-B14D-43C0-B569-6EA39AB0342D}" type="sibTrans" cxnId="{BB761F7C-09E1-4A55-8DA6-16847A96F809}">
      <dgm:prSet/>
      <dgm:spPr/>
      <dgm:t>
        <a:bodyPr/>
        <a:lstStyle/>
        <a:p>
          <a:endParaRPr lang="en-US"/>
        </a:p>
      </dgm:t>
    </dgm:pt>
    <dgm:pt modelId="{9460B2DC-5F33-4300-A750-E899246CD760}">
      <dgm:prSet phldrT="[Text]"/>
      <dgm:spPr>
        <a:solidFill>
          <a:srgbClr val="F3BD25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n-GB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KYC</a:t>
          </a:r>
          <a:endParaRPr lang="en-US" dirty="0">
            <a:solidFill>
              <a:schemeClr val="bg1"/>
            </a:solidFill>
          </a:endParaRPr>
        </a:p>
      </dgm:t>
    </dgm:pt>
    <dgm:pt modelId="{9AC361A4-F334-4111-B6CB-34B7F3A0F1C9}" type="parTrans" cxnId="{FB533BA1-0AD0-4901-95E3-3F9AA9ACF4AE}">
      <dgm:prSet/>
      <dgm:spPr/>
      <dgm:t>
        <a:bodyPr/>
        <a:lstStyle/>
        <a:p>
          <a:endParaRPr lang="en-US"/>
        </a:p>
      </dgm:t>
    </dgm:pt>
    <dgm:pt modelId="{9A4F4C69-1017-4C95-908B-445A23CA3287}" type="sibTrans" cxnId="{FB533BA1-0AD0-4901-95E3-3F9AA9ACF4AE}">
      <dgm:prSet/>
      <dgm:spPr/>
      <dgm:t>
        <a:bodyPr/>
        <a:lstStyle/>
        <a:p>
          <a:endParaRPr lang="en-US"/>
        </a:p>
      </dgm:t>
    </dgm:pt>
    <dgm:pt modelId="{6A948BD5-71B9-425F-B035-D343711689C6}">
      <dgm:prSet phldrT="[Text]"/>
      <dgm:spPr>
        <a:solidFill>
          <a:srgbClr val="BBB546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n-GB" b="0" i="0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Free </a:t>
          </a:r>
          <a:r>
            <a:rPr lang="en-GB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content</a:t>
          </a:r>
          <a:endParaRPr lang="en-US" dirty="0">
            <a:solidFill>
              <a:schemeClr val="bg1"/>
            </a:solidFill>
          </a:endParaRPr>
        </a:p>
      </dgm:t>
    </dgm:pt>
    <dgm:pt modelId="{F230D547-46F8-42F7-A8F1-7165E2549044}" type="parTrans" cxnId="{CC4CA5D7-D610-4BF7-B6CB-95AC9486A9FA}">
      <dgm:prSet/>
      <dgm:spPr/>
      <dgm:t>
        <a:bodyPr/>
        <a:lstStyle/>
        <a:p>
          <a:endParaRPr lang="en-US"/>
        </a:p>
      </dgm:t>
    </dgm:pt>
    <dgm:pt modelId="{6B493A26-5B40-4B7A-A8E7-C151B6E64E80}" type="sibTrans" cxnId="{CC4CA5D7-D610-4BF7-B6CB-95AC9486A9FA}">
      <dgm:prSet/>
      <dgm:spPr/>
      <dgm:t>
        <a:bodyPr/>
        <a:lstStyle/>
        <a:p>
          <a:endParaRPr lang="en-US"/>
        </a:p>
      </dgm:t>
    </dgm:pt>
    <dgm:pt modelId="{45AD0B29-7933-47A1-ADAE-0EBB57E2CB10}">
      <dgm:prSet/>
      <dgm:spPr>
        <a:solidFill>
          <a:srgbClr val="599B8D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0" i="0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Data upload/data access (public or private)</a:t>
          </a:r>
          <a:endParaRPr lang="en-US" dirty="0">
            <a:solidFill>
              <a:schemeClr val="bg1"/>
            </a:solidFill>
          </a:endParaRPr>
        </a:p>
      </dgm:t>
    </dgm:pt>
    <dgm:pt modelId="{D32E254F-C2EA-461D-BBBD-B11D1BB9D304}" type="parTrans" cxnId="{73778A5F-9212-4795-B7CB-F7D1BB4CBD12}">
      <dgm:prSet/>
      <dgm:spPr/>
      <dgm:t>
        <a:bodyPr/>
        <a:lstStyle/>
        <a:p>
          <a:endParaRPr lang="en-US"/>
        </a:p>
      </dgm:t>
    </dgm:pt>
    <dgm:pt modelId="{A2EAC29C-39CC-42E3-995B-4AE26706408A}" type="sibTrans" cxnId="{73778A5F-9212-4795-B7CB-F7D1BB4CBD12}">
      <dgm:prSet/>
      <dgm:spPr/>
      <dgm:t>
        <a:bodyPr/>
        <a:lstStyle/>
        <a:p>
          <a:endParaRPr lang="en-US"/>
        </a:p>
      </dgm:t>
    </dgm:pt>
    <dgm:pt modelId="{B309286D-EE11-4E01-AEDD-A194DA63939C}">
      <dgm:prSet/>
      <dgm:spPr>
        <a:solidFill>
          <a:srgbClr val="599B8D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b="0" i="0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Communications</a:t>
          </a:r>
          <a:endParaRPr lang="en-US">
            <a:solidFill>
              <a:schemeClr val="bg1"/>
            </a:solidFill>
          </a:endParaRPr>
        </a:p>
      </dgm:t>
    </dgm:pt>
    <dgm:pt modelId="{9E248DEC-7772-43B4-AFDB-10E9390E94CB}" type="parTrans" cxnId="{CE8A7AAD-A132-4D9D-A338-6B0D00AE8ED7}">
      <dgm:prSet/>
      <dgm:spPr/>
      <dgm:t>
        <a:bodyPr/>
        <a:lstStyle/>
        <a:p>
          <a:endParaRPr lang="en-US"/>
        </a:p>
      </dgm:t>
    </dgm:pt>
    <dgm:pt modelId="{729807E2-B6A6-4579-9C81-9797D7F71F7B}" type="sibTrans" cxnId="{CE8A7AAD-A132-4D9D-A338-6B0D00AE8ED7}">
      <dgm:prSet/>
      <dgm:spPr/>
      <dgm:t>
        <a:bodyPr/>
        <a:lstStyle/>
        <a:p>
          <a:endParaRPr lang="en-US"/>
        </a:p>
      </dgm:t>
    </dgm:pt>
    <dgm:pt modelId="{B20F6025-072A-43E8-942D-696F2DE1D00E}">
      <dgm:prSet/>
      <dgm:spPr>
        <a:solidFill>
          <a:srgbClr val="599B8D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b="0" i="0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Data search and analytics</a:t>
          </a:r>
          <a:endParaRPr lang="en-GB" b="0" i="0" u="none" strike="noStrike" cap="none" dirty="0">
            <a:solidFill>
              <a:schemeClr val="bg1"/>
            </a:solidFill>
            <a:latin typeface="Arial"/>
            <a:ea typeface="Arial"/>
            <a:cs typeface="Arial"/>
            <a:sym typeface="Arial"/>
          </a:endParaRPr>
        </a:p>
      </dgm:t>
    </dgm:pt>
    <dgm:pt modelId="{36671551-7741-4AEA-AAD0-FE625D245878}" type="parTrans" cxnId="{7800F676-C552-4B61-91AF-569705F47A40}">
      <dgm:prSet/>
      <dgm:spPr/>
      <dgm:t>
        <a:bodyPr/>
        <a:lstStyle/>
        <a:p>
          <a:endParaRPr lang="en-US"/>
        </a:p>
      </dgm:t>
    </dgm:pt>
    <dgm:pt modelId="{67622214-E894-4E16-A0D6-95FA0F8D44D0}" type="sibTrans" cxnId="{7800F676-C552-4B61-91AF-569705F47A40}">
      <dgm:prSet/>
      <dgm:spPr/>
      <dgm:t>
        <a:bodyPr/>
        <a:lstStyle/>
        <a:p>
          <a:endParaRPr lang="en-US"/>
        </a:p>
      </dgm:t>
    </dgm:pt>
    <dgm:pt modelId="{ADF10C9F-4B09-40D0-9744-98FABA3183B7}">
      <dgm:prSet/>
      <dgm:spPr>
        <a:solidFill>
          <a:srgbClr val="F3BD25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b="0" i="0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Issuance</a:t>
          </a:r>
          <a:endParaRPr lang="en-US">
            <a:solidFill>
              <a:schemeClr val="bg1"/>
            </a:solidFill>
          </a:endParaRPr>
        </a:p>
      </dgm:t>
    </dgm:pt>
    <dgm:pt modelId="{32EA821E-A993-47BE-9B5A-86AB6985D7FF}" type="parTrans" cxnId="{34413C10-46CE-4095-B2DF-5F0806A19792}">
      <dgm:prSet/>
      <dgm:spPr/>
      <dgm:t>
        <a:bodyPr/>
        <a:lstStyle/>
        <a:p>
          <a:endParaRPr lang="en-US"/>
        </a:p>
      </dgm:t>
    </dgm:pt>
    <dgm:pt modelId="{11DD1C9F-FBA2-4945-AC5D-8CB95BB9161C}" type="sibTrans" cxnId="{34413C10-46CE-4095-B2DF-5F0806A19792}">
      <dgm:prSet/>
      <dgm:spPr/>
      <dgm:t>
        <a:bodyPr/>
        <a:lstStyle/>
        <a:p>
          <a:endParaRPr lang="en-US"/>
        </a:p>
      </dgm:t>
    </dgm:pt>
    <dgm:pt modelId="{53E327E1-6521-4BC7-9D27-E435C8FC70B7}">
      <dgm:prSet/>
      <dgm:spPr>
        <a:solidFill>
          <a:srgbClr val="F3BD25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b="0" i="0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Investment</a:t>
          </a:r>
          <a:endParaRPr lang="en-GB" dirty="0">
            <a:solidFill>
              <a:schemeClr val="bg1"/>
            </a:solidFill>
          </a:endParaRPr>
        </a:p>
      </dgm:t>
    </dgm:pt>
    <dgm:pt modelId="{9E08D93A-A477-484B-BFDD-41F0EB9C19D7}" type="parTrans" cxnId="{B92B616F-C232-4F87-B8D3-D739B92661BC}">
      <dgm:prSet/>
      <dgm:spPr/>
      <dgm:t>
        <a:bodyPr/>
        <a:lstStyle/>
        <a:p>
          <a:endParaRPr lang="en-US"/>
        </a:p>
      </dgm:t>
    </dgm:pt>
    <dgm:pt modelId="{EE26418E-7985-4758-BC0E-C8F578896426}" type="sibTrans" cxnId="{B92B616F-C232-4F87-B8D3-D739B92661BC}">
      <dgm:prSet/>
      <dgm:spPr/>
      <dgm:t>
        <a:bodyPr/>
        <a:lstStyle/>
        <a:p>
          <a:endParaRPr lang="en-US"/>
        </a:p>
      </dgm:t>
    </dgm:pt>
    <dgm:pt modelId="{82BF4D6F-B5B0-4BD5-8F0A-2F3B1FF16B9C}">
      <dgm:prSet/>
      <dgm:spPr>
        <a:solidFill>
          <a:srgbClr val="F3BD25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b="0" i="0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Reference Data</a:t>
          </a:r>
          <a:endParaRPr lang="en-GB" dirty="0">
            <a:solidFill>
              <a:schemeClr val="bg1"/>
            </a:solidFill>
          </a:endParaRPr>
        </a:p>
      </dgm:t>
    </dgm:pt>
    <dgm:pt modelId="{A772E478-8F59-4725-83F2-B20988136197}" type="parTrans" cxnId="{18A53C94-1C28-4A9F-985C-583F91310A1D}">
      <dgm:prSet/>
      <dgm:spPr/>
      <dgm:t>
        <a:bodyPr/>
        <a:lstStyle/>
        <a:p>
          <a:endParaRPr lang="en-US"/>
        </a:p>
      </dgm:t>
    </dgm:pt>
    <dgm:pt modelId="{8FA6145F-7F92-41AE-AE14-D2F720C1D7B5}" type="sibTrans" cxnId="{18A53C94-1C28-4A9F-985C-583F91310A1D}">
      <dgm:prSet/>
      <dgm:spPr/>
      <dgm:t>
        <a:bodyPr/>
        <a:lstStyle/>
        <a:p>
          <a:endParaRPr lang="en-US"/>
        </a:p>
      </dgm:t>
    </dgm:pt>
    <dgm:pt modelId="{6E4181F5-2B5B-4B63-AB1C-6774A4F6969C}">
      <dgm:prSet/>
      <dgm:spPr>
        <a:solidFill>
          <a:srgbClr val="F3BD25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b="0" i="0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Bulletin Board</a:t>
          </a:r>
          <a:endParaRPr lang="en-GB" dirty="0">
            <a:solidFill>
              <a:schemeClr val="bg1"/>
            </a:solidFill>
          </a:endParaRPr>
        </a:p>
      </dgm:t>
    </dgm:pt>
    <dgm:pt modelId="{9C860A89-894F-49B3-9771-F3825DD283EF}" type="parTrans" cxnId="{5B9B80CC-EBD3-48BE-83BB-DB57E371433E}">
      <dgm:prSet/>
      <dgm:spPr/>
      <dgm:t>
        <a:bodyPr/>
        <a:lstStyle/>
        <a:p>
          <a:endParaRPr lang="en-US"/>
        </a:p>
      </dgm:t>
    </dgm:pt>
    <dgm:pt modelId="{5BEBE9C5-441A-4F92-90D5-9DE4B63E5DA6}" type="sibTrans" cxnId="{5B9B80CC-EBD3-48BE-83BB-DB57E371433E}">
      <dgm:prSet/>
      <dgm:spPr/>
      <dgm:t>
        <a:bodyPr/>
        <a:lstStyle/>
        <a:p>
          <a:endParaRPr lang="en-US"/>
        </a:p>
      </dgm:t>
    </dgm:pt>
    <dgm:pt modelId="{EA674D90-EFF5-4D95-B223-541C414BFE70}" type="pres">
      <dgm:prSet presAssocID="{999A592E-987B-4C7E-9E97-0E6D0F6BF12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8514B6-DE8D-41A1-B48F-8769C01DBD4A}" type="pres">
      <dgm:prSet presAssocID="{FD5AEC23-23AE-4F34-83A9-8CB4D57BC028}" presName="hierRoot1" presStyleCnt="0"/>
      <dgm:spPr/>
    </dgm:pt>
    <dgm:pt modelId="{475BAAEB-71E4-4B6A-86DE-6BE3D420DC03}" type="pres">
      <dgm:prSet presAssocID="{FD5AEC23-23AE-4F34-83A9-8CB4D57BC028}" presName="composite" presStyleCnt="0"/>
      <dgm:spPr/>
    </dgm:pt>
    <dgm:pt modelId="{DE7BA3CA-86AB-445B-A425-67A124EC3E11}" type="pres">
      <dgm:prSet presAssocID="{FD5AEC23-23AE-4F34-83A9-8CB4D57BC028}" presName="background" presStyleLbl="node0" presStyleIdx="0" presStyleCnt="1"/>
      <dgm:spPr/>
    </dgm:pt>
    <dgm:pt modelId="{4EF18D6C-A2C3-4928-BEDE-22F455DD1EEE}" type="pres">
      <dgm:prSet presAssocID="{FD5AEC23-23AE-4F34-83A9-8CB4D57BC028}" presName="text" presStyleLbl="fgAcc0" presStyleIdx="0" presStyleCnt="1">
        <dgm:presLayoutVars>
          <dgm:chPref val="3"/>
        </dgm:presLayoutVars>
      </dgm:prSet>
      <dgm:spPr/>
    </dgm:pt>
    <dgm:pt modelId="{9FE6C950-EF5A-4F54-B4DD-DCF53716B694}" type="pres">
      <dgm:prSet presAssocID="{FD5AEC23-23AE-4F34-83A9-8CB4D57BC028}" presName="hierChild2" presStyleCnt="0"/>
      <dgm:spPr/>
    </dgm:pt>
    <dgm:pt modelId="{1030FB40-9B5C-49E3-87ED-1BE8A2DD2679}" type="pres">
      <dgm:prSet presAssocID="{81295CD5-7AE2-48B9-819C-4A31EB9C9B0B}" presName="Name10" presStyleLbl="parChTrans1D2" presStyleIdx="0" presStyleCnt="2"/>
      <dgm:spPr/>
    </dgm:pt>
    <dgm:pt modelId="{236F81B2-FB4F-431C-80FA-DF32F43D066B}" type="pres">
      <dgm:prSet presAssocID="{CD3ABCCD-AB3A-474C-90C7-A2495A1D09AC}" presName="hierRoot2" presStyleCnt="0"/>
      <dgm:spPr/>
    </dgm:pt>
    <dgm:pt modelId="{D601D5AF-5590-47A8-80EF-E715F027DED1}" type="pres">
      <dgm:prSet presAssocID="{CD3ABCCD-AB3A-474C-90C7-A2495A1D09AC}" presName="composite2" presStyleCnt="0"/>
      <dgm:spPr/>
    </dgm:pt>
    <dgm:pt modelId="{75D186EA-643A-4A97-8824-000B14D85243}" type="pres">
      <dgm:prSet presAssocID="{CD3ABCCD-AB3A-474C-90C7-A2495A1D09AC}" presName="background2" presStyleLbl="node2" presStyleIdx="0" presStyleCnt="2"/>
      <dgm:spPr/>
    </dgm:pt>
    <dgm:pt modelId="{1960A7C6-69A7-4427-BAA2-9F3DA76ECBE7}" type="pres">
      <dgm:prSet presAssocID="{CD3ABCCD-AB3A-474C-90C7-A2495A1D09AC}" presName="text2" presStyleLbl="fgAcc2" presStyleIdx="0" presStyleCnt="2">
        <dgm:presLayoutVars>
          <dgm:chPref val="3"/>
        </dgm:presLayoutVars>
      </dgm:prSet>
      <dgm:spPr/>
    </dgm:pt>
    <dgm:pt modelId="{2E3AF8DD-1800-4C51-AB6A-D1DA5F593155}" type="pres">
      <dgm:prSet presAssocID="{CD3ABCCD-AB3A-474C-90C7-A2495A1D09AC}" presName="hierChild3" presStyleCnt="0"/>
      <dgm:spPr/>
    </dgm:pt>
    <dgm:pt modelId="{A17ECFD8-87F9-4872-AA54-AB5B6266052C}" type="pres">
      <dgm:prSet presAssocID="{25D9EE04-78FB-4D13-854F-D86AA488F1A1}" presName="Name17" presStyleLbl="parChTrans1D3" presStyleIdx="0" presStyleCnt="5"/>
      <dgm:spPr/>
    </dgm:pt>
    <dgm:pt modelId="{48AB9024-2F06-4152-A4CF-DB5127BB871A}" type="pres">
      <dgm:prSet presAssocID="{5F217E95-6174-4D41-9858-7CDA77787E62}" presName="hierRoot3" presStyleCnt="0"/>
      <dgm:spPr/>
    </dgm:pt>
    <dgm:pt modelId="{AE30EF88-F65B-4755-AB23-5A1F0CD0D5B8}" type="pres">
      <dgm:prSet presAssocID="{5F217E95-6174-4D41-9858-7CDA77787E62}" presName="composite3" presStyleCnt="0"/>
      <dgm:spPr/>
    </dgm:pt>
    <dgm:pt modelId="{BB276A10-238F-42E6-9857-AB9438E89B6B}" type="pres">
      <dgm:prSet presAssocID="{5F217E95-6174-4D41-9858-7CDA77787E62}" presName="background3" presStyleLbl="node3" presStyleIdx="0" presStyleCnt="5"/>
      <dgm:spPr/>
    </dgm:pt>
    <dgm:pt modelId="{D630E4E0-3B4C-4E8D-8A4D-E9684450D0AE}" type="pres">
      <dgm:prSet presAssocID="{5F217E95-6174-4D41-9858-7CDA77787E62}" presName="text3" presStyleLbl="fgAcc3" presStyleIdx="0" presStyleCnt="5">
        <dgm:presLayoutVars>
          <dgm:chPref val="3"/>
        </dgm:presLayoutVars>
      </dgm:prSet>
      <dgm:spPr/>
    </dgm:pt>
    <dgm:pt modelId="{FA9467F5-176C-430B-BA81-E61CA618076E}" type="pres">
      <dgm:prSet presAssocID="{5F217E95-6174-4D41-9858-7CDA77787E62}" presName="hierChild4" presStyleCnt="0"/>
      <dgm:spPr/>
    </dgm:pt>
    <dgm:pt modelId="{6409E9F6-B6D3-48DD-A44D-ABAA62E24208}" type="pres">
      <dgm:prSet presAssocID="{9AC361A4-F334-4111-B6CB-34B7F3A0F1C9}" presName="Name17" presStyleLbl="parChTrans1D3" presStyleIdx="1" presStyleCnt="5"/>
      <dgm:spPr/>
    </dgm:pt>
    <dgm:pt modelId="{6BCE6E5D-7F60-4E3C-9D52-AEB5C80CE1FE}" type="pres">
      <dgm:prSet presAssocID="{9460B2DC-5F33-4300-A750-E899246CD760}" presName="hierRoot3" presStyleCnt="0"/>
      <dgm:spPr/>
    </dgm:pt>
    <dgm:pt modelId="{D89114A1-216F-4B22-9A7C-BD96439067F5}" type="pres">
      <dgm:prSet presAssocID="{9460B2DC-5F33-4300-A750-E899246CD760}" presName="composite3" presStyleCnt="0"/>
      <dgm:spPr/>
    </dgm:pt>
    <dgm:pt modelId="{77B17A93-92AB-423E-A813-9E785574E15F}" type="pres">
      <dgm:prSet presAssocID="{9460B2DC-5F33-4300-A750-E899246CD760}" presName="background3" presStyleLbl="node3" presStyleIdx="1" presStyleCnt="5"/>
      <dgm:spPr/>
    </dgm:pt>
    <dgm:pt modelId="{59F02331-B46A-49EB-8840-2220402DC155}" type="pres">
      <dgm:prSet presAssocID="{9460B2DC-5F33-4300-A750-E899246CD760}" presName="text3" presStyleLbl="fgAcc3" presStyleIdx="1" presStyleCnt="5">
        <dgm:presLayoutVars>
          <dgm:chPref val="3"/>
        </dgm:presLayoutVars>
      </dgm:prSet>
      <dgm:spPr/>
    </dgm:pt>
    <dgm:pt modelId="{01B54878-48AF-43A7-AE2E-D7300F247440}" type="pres">
      <dgm:prSet presAssocID="{9460B2DC-5F33-4300-A750-E899246CD760}" presName="hierChild4" presStyleCnt="0"/>
      <dgm:spPr/>
    </dgm:pt>
    <dgm:pt modelId="{1E165694-DCC0-4626-8889-7937E110530A}" type="pres">
      <dgm:prSet presAssocID="{32EA821E-A993-47BE-9B5A-86AB6985D7FF}" presName="Name23" presStyleLbl="parChTrans1D4" presStyleIdx="0" presStyleCnt="4"/>
      <dgm:spPr/>
    </dgm:pt>
    <dgm:pt modelId="{ACA6A611-8ADF-46D4-A193-88C4EB9D5287}" type="pres">
      <dgm:prSet presAssocID="{ADF10C9F-4B09-40D0-9744-98FABA3183B7}" presName="hierRoot4" presStyleCnt="0"/>
      <dgm:spPr/>
    </dgm:pt>
    <dgm:pt modelId="{063930DE-C5BB-47ED-97D1-2F83604553AC}" type="pres">
      <dgm:prSet presAssocID="{ADF10C9F-4B09-40D0-9744-98FABA3183B7}" presName="composite4" presStyleCnt="0"/>
      <dgm:spPr/>
    </dgm:pt>
    <dgm:pt modelId="{E466AFEF-102C-4032-BF03-B6B74B097747}" type="pres">
      <dgm:prSet presAssocID="{ADF10C9F-4B09-40D0-9744-98FABA3183B7}" presName="background4" presStyleLbl="node4" presStyleIdx="0" presStyleCnt="4"/>
      <dgm:spPr/>
    </dgm:pt>
    <dgm:pt modelId="{31B9CCB6-0306-4EB4-ABCD-E41DA8F97CCF}" type="pres">
      <dgm:prSet presAssocID="{ADF10C9F-4B09-40D0-9744-98FABA3183B7}" presName="text4" presStyleLbl="fgAcc4" presStyleIdx="0" presStyleCnt="4">
        <dgm:presLayoutVars>
          <dgm:chPref val="3"/>
        </dgm:presLayoutVars>
      </dgm:prSet>
      <dgm:spPr/>
    </dgm:pt>
    <dgm:pt modelId="{A332EDD3-5D50-4D68-A862-C5F32AD8C608}" type="pres">
      <dgm:prSet presAssocID="{ADF10C9F-4B09-40D0-9744-98FABA3183B7}" presName="hierChild5" presStyleCnt="0"/>
      <dgm:spPr/>
    </dgm:pt>
    <dgm:pt modelId="{6731060F-BD83-44A8-82DF-2D018976A5E4}" type="pres">
      <dgm:prSet presAssocID="{9E08D93A-A477-484B-BFDD-41F0EB9C19D7}" presName="Name23" presStyleLbl="parChTrans1D4" presStyleIdx="1" presStyleCnt="4"/>
      <dgm:spPr/>
    </dgm:pt>
    <dgm:pt modelId="{1B2E802F-5E24-47F3-B6E7-6A3A662F885D}" type="pres">
      <dgm:prSet presAssocID="{53E327E1-6521-4BC7-9D27-E435C8FC70B7}" presName="hierRoot4" presStyleCnt="0"/>
      <dgm:spPr/>
    </dgm:pt>
    <dgm:pt modelId="{B20990CB-59EE-4204-9E45-3B0C4A42ABFC}" type="pres">
      <dgm:prSet presAssocID="{53E327E1-6521-4BC7-9D27-E435C8FC70B7}" presName="composite4" presStyleCnt="0"/>
      <dgm:spPr/>
    </dgm:pt>
    <dgm:pt modelId="{31A5E956-814C-4311-B42E-A2C3C153FA0D}" type="pres">
      <dgm:prSet presAssocID="{53E327E1-6521-4BC7-9D27-E435C8FC70B7}" presName="background4" presStyleLbl="node4" presStyleIdx="1" presStyleCnt="4"/>
      <dgm:spPr/>
    </dgm:pt>
    <dgm:pt modelId="{DB499E0D-8557-4A35-A658-386E28D8A14A}" type="pres">
      <dgm:prSet presAssocID="{53E327E1-6521-4BC7-9D27-E435C8FC70B7}" presName="text4" presStyleLbl="fgAcc4" presStyleIdx="1" presStyleCnt="4">
        <dgm:presLayoutVars>
          <dgm:chPref val="3"/>
        </dgm:presLayoutVars>
      </dgm:prSet>
      <dgm:spPr/>
    </dgm:pt>
    <dgm:pt modelId="{79E8B757-3ACD-48DF-BBD8-8741C008585C}" type="pres">
      <dgm:prSet presAssocID="{53E327E1-6521-4BC7-9D27-E435C8FC70B7}" presName="hierChild5" presStyleCnt="0"/>
      <dgm:spPr/>
    </dgm:pt>
    <dgm:pt modelId="{C4263B43-E635-4DE9-A85C-737583A7DBD3}" type="pres">
      <dgm:prSet presAssocID="{A772E478-8F59-4725-83F2-B20988136197}" presName="Name23" presStyleLbl="parChTrans1D4" presStyleIdx="2" presStyleCnt="4"/>
      <dgm:spPr/>
    </dgm:pt>
    <dgm:pt modelId="{B0FCD9DC-F9A0-446F-A9C2-286F49E0B42B}" type="pres">
      <dgm:prSet presAssocID="{82BF4D6F-B5B0-4BD5-8F0A-2F3B1FF16B9C}" presName="hierRoot4" presStyleCnt="0"/>
      <dgm:spPr/>
    </dgm:pt>
    <dgm:pt modelId="{4EE0B325-661F-4E3F-8941-08A3106F5066}" type="pres">
      <dgm:prSet presAssocID="{82BF4D6F-B5B0-4BD5-8F0A-2F3B1FF16B9C}" presName="composite4" presStyleCnt="0"/>
      <dgm:spPr/>
    </dgm:pt>
    <dgm:pt modelId="{AEEC8843-C496-42A9-80D6-018543C9B10B}" type="pres">
      <dgm:prSet presAssocID="{82BF4D6F-B5B0-4BD5-8F0A-2F3B1FF16B9C}" presName="background4" presStyleLbl="node4" presStyleIdx="2" presStyleCnt="4"/>
      <dgm:spPr/>
    </dgm:pt>
    <dgm:pt modelId="{BD80D45F-ADF3-4865-A905-9C0139E2D4D5}" type="pres">
      <dgm:prSet presAssocID="{82BF4D6F-B5B0-4BD5-8F0A-2F3B1FF16B9C}" presName="text4" presStyleLbl="fgAcc4" presStyleIdx="2" presStyleCnt="4">
        <dgm:presLayoutVars>
          <dgm:chPref val="3"/>
        </dgm:presLayoutVars>
      </dgm:prSet>
      <dgm:spPr/>
    </dgm:pt>
    <dgm:pt modelId="{0AF24632-3FD6-4395-98CE-2261B2ED36A7}" type="pres">
      <dgm:prSet presAssocID="{82BF4D6F-B5B0-4BD5-8F0A-2F3B1FF16B9C}" presName="hierChild5" presStyleCnt="0"/>
      <dgm:spPr/>
    </dgm:pt>
    <dgm:pt modelId="{95483C47-0D31-494A-A762-BC44CD67B6BB}" type="pres">
      <dgm:prSet presAssocID="{9C860A89-894F-49B3-9771-F3825DD283EF}" presName="Name23" presStyleLbl="parChTrans1D4" presStyleIdx="3" presStyleCnt="4"/>
      <dgm:spPr/>
    </dgm:pt>
    <dgm:pt modelId="{79840F64-1FB6-4C25-A33D-2C434CC522E2}" type="pres">
      <dgm:prSet presAssocID="{6E4181F5-2B5B-4B63-AB1C-6774A4F6969C}" presName="hierRoot4" presStyleCnt="0"/>
      <dgm:spPr/>
    </dgm:pt>
    <dgm:pt modelId="{3D0023BC-109F-42C7-8BEC-974D84884BDB}" type="pres">
      <dgm:prSet presAssocID="{6E4181F5-2B5B-4B63-AB1C-6774A4F6969C}" presName="composite4" presStyleCnt="0"/>
      <dgm:spPr/>
    </dgm:pt>
    <dgm:pt modelId="{F8EF352B-E4C8-40CA-ABBA-F41E456F3467}" type="pres">
      <dgm:prSet presAssocID="{6E4181F5-2B5B-4B63-AB1C-6774A4F6969C}" presName="background4" presStyleLbl="node4" presStyleIdx="3" presStyleCnt="4"/>
      <dgm:spPr/>
    </dgm:pt>
    <dgm:pt modelId="{5CF3401D-53B9-46B3-94C7-62C5738FF107}" type="pres">
      <dgm:prSet presAssocID="{6E4181F5-2B5B-4B63-AB1C-6774A4F6969C}" presName="text4" presStyleLbl="fgAcc4" presStyleIdx="3" presStyleCnt="4">
        <dgm:presLayoutVars>
          <dgm:chPref val="3"/>
        </dgm:presLayoutVars>
      </dgm:prSet>
      <dgm:spPr/>
    </dgm:pt>
    <dgm:pt modelId="{D0AED2C9-A0A1-4032-8A77-38413C82FC74}" type="pres">
      <dgm:prSet presAssocID="{6E4181F5-2B5B-4B63-AB1C-6774A4F6969C}" presName="hierChild5" presStyleCnt="0"/>
      <dgm:spPr/>
    </dgm:pt>
    <dgm:pt modelId="{06BB4B0D-12B1-4662-AA0D-52B247403475}" type="pres">
      <dgm:prSet presAssocID="{36671551-7741-4AEA-AAD0-FE625D245878}" presName="Name17" presStyleLbl="parChTrans1D3" presStyleIdx="2" presStyleCnt="5"/>
      <dgm:spPr/>
    </dgm:pt>
    <dgm:pt modelId="{CD6985A3-52F6-40BA-A8D8-57F7912838B3}" type="pres">
      <dgm:prSet presAssocID="{B20F6025-072A-43E8-942D-696F2DE1D00E}" presName="hierRoot3" presStyleCnt="0"/>
      <dgm:spPr/>
    </dgm:pt>
    <dgm:pt modelId="{D439DC66-8962-49E0-9C39-150410BBD83C}" type="pres">
      <dgm:prSet presAssocID="{B20F6025-072A-43E8-942D-696F2DE1D00E}" presName="composite3" presStyleCnt="0"/>
      <dgm:spPr/>
    </dgm:pt>
    <dgm:pt modelId="{7311652A-DD34-4443-B957-7009A1AB994C}" type="pres">
      <dgm:prSet presAssocID="{B20F6025-072A-43E8-942D-696F2DE1D00E}" presName="background3" presStyleLbl="node3" presStyleIdx="2" presStyleCnt="5"/>
      <dgm:spPr/>
    </dgm:pt>
    <dgm:pt modelId="{5C611790-E68C-4655-9D96-3D097A2DC3C2}" type="pres">
      <dgm:prSet presAssocID="{B20F6025-072A-43E8-942D-696F2DE1D00E}" presName="text3" presStyleLbl="fgAcc3" presStyleIdx="2" presStyleCnt="5">
        <dgm:presLayoutVars>
          <dgm:chPref val="3"/>
        </dgm:presLayoutVars>
      </dgm:prSet>
      <dgm:spPr/>
    </dgm:pt>
    <dgm:pt modelId="{8CF2BD77-5C2F-4A23-B8FC-AAC76D58FB73}" type="pres">
      <dgm:prSet presAssocID="{B20F6025-072A-43E8-942D-696F2DE1D00E}" presName="hierChild4" presStyleCnt="0"/>
      <dgm:spPr/>
    </dgm:pt>
    <dgm:pt modelId="{6A21FAC3-801E-4EF5-81AE-0F57A84CCDEB}" type="pres">
      <dgm:prSet presAssocID="{9E248DEC-7772-43B4-AFDB-10E9390E94CB}" presName="Name17" presStyleLbl="parChTrans1D3" presStyleIdx="3" presStyleCnt="5"/>
      <dgm:spPr/>
    </dgm:pt>
    <dgm:pt modelId="{B1AE0844-558C-44E9-896C-FE38BB9B5F70}" type="pres">
      <dgm:prSet presAssocID="{B309286D-EE11-4E01-AEDD-A194DA63939C}" presName="hierRoot3" presStyleCnt="0"/>
      <dgm:spPr/>
    </dgm:pt>
    <dgm:pt modelId="{AE59FA9F-E524-4D54-BE62-DAE440A9AB6D}" type="pres">
      <dgm:prSet presAssocID="{B309286D-EE11-4E01-AEDD-A194DA63939C}" presName="composite3" presStyleCnt="0"/>
      <dgm:spPr/>
    </dgm:pt>
    <dgm:pt modelId="{D66A5EBB-550A-4632-96A3-9D4433B103C9}" type="pres">
      <dgm:prSet presAssocID="{B309286D-EE11-4E01-AEDD-A194DA63939C}" presName="background3" presStyleLbl="node3" presStyleIdx="3" presStyleCnt="5"/>
      <dgm:spPr/>
    </dgm:pt>
    <dgm:pt modelId="{C61CBDB1-1DBD-410F-9F7C-CB13598E5A1F}" type="pres">
      <dgm:prSet presAssocID="{B309286D-EE11-4E01-AEDD-A194DA63939C}" presName="text3" presStyleLbl="fgAcc3" presStyleIdx="3" presStyleCnt="5">
        <dgm:presLayoutVars>
          <dgm:chPref val="3"/>
        </dgm:presLayoutVars>
      </dgm:prSet>
      <dgm:spPr/>
    </dgm:pt>
    <dgm:pt modelId="{EE20CF67-408A-4AC7-A3AD-396CF1E1BF60}" type="pres">
      <dgm:prSet presAssocID="{B309286D-EE11-4E01-AEDD-A194DA63939C}" presName="hierChild4" presStyleCnt="0"/>
      <dgm:spPr/>
    </dgm:pt>
    <dgm:pt modelId="{A9611155-2732-420F-9B74-06519F3CD0FC}" type="pres">
      <dgm:prSet presAssocID="{D32E254F-C2EA-461D-BBBD-B11D1BB9D304}" presName="Name17" presStyleLbl="parChTrans1D3" presStyleIdx="4" presStyleCnt="5"/>
      <dgm:spPr/>
    </dgm:pt>
    <dgm:pt modelId="{CC0A7A5D-34BF-4806-8029-C5D27C4A1B42}" type="pres">
      <dgm:prSet presAssocID="{45AD0B29-7933-47A1-ADAE-0EBB57E2CB10}" presName="hierRoot3" presStyleCnt="0"/>
      <dgm:spPr/>
    </dgm:pt>
    <dgm:pt modelId="{3E1B5966-2ADF-4EC1-85F5-CB9EF3A225B2}" type="pres">
      <dgm:prSet presAssocID="{45AD0B29-7933-47A1-ADAE-0EBB57E2CB10}" presName="composite3" presStyleCnt="0"/>
      <dgm:spPr/>
    </dgm:pt>
    <dgm:pt modelId="{CEEFAF85-09C8-44E8-907C-65FD61036599}" type="pres">
      <dgm:prSet presAssocID="{45AD0B29-7933-47A1-ADAE-0EBB57E2CB10}" presName="background3" presStyleLbl="node3" presStyleIdx="4" presStyleCnt="5"/>
      <dgm:spPr/>
    </dgm:pt>
    <dgm:pt modelId="{6731D864-4B68-40B5-8318-66565F674473}" type="pres">
      <dgm:prSet presAssocID="{45AD0B29-7933-47A1-ADAE-0EBB57E2CB10}" presName="text3" presStyleLbl="fgAcc3" presStyleIdx="4" presStyleCnt="5">
        <dgm:presLayoutVars>
          <dgm:chPref val="3"/>
        </dgm:presLayoutVars>
      </dgm:prSet>
      <dgm:spPr/>
    </dgm:pt>
    <dgm:pt modelId="{638A7112-71B9-4FE0-BC8B-6AB09CE64172}" type="pres">
      <dgm:prSet presAssocID="{45AD0B29-7933-47A1-ADAE-0EBB57E2CB10}" presName="hierChild4" presStyleCnt="0"/>
      <dgm:spPr/>
    </dgm:pt>
    <dgm:pt modelId="{961CA77B-5E36-4E2F-A732-E4FB41439714}" type="pres">
      <dgm:prSet presAssocID="{F230D547-46F8-42F7-A8F1-7165E2549044}" presName="Name10" presStyleLbl="parChTrans1D2" presStyleIdx="1" presStyleCnt="2"/>
      <dgm:spPr/>
    </dgm:pt>
    <dgm:pt modelId="{AA02B57C-E8F3-4F39-A71F-BD06C830BCF4}" type="pres">
      <dgm:prSet presAssocID="{6A948BD5-71B9-425F-B035-D343711689C6}" presName="hierRoot2" presStyleCnt="0"/>
      <dgm:spPr/>
    </dgm:pt>
    <dgm:pt modelId="{CF7D5A71-395C-4B57-98A0-FEE6175B114E}" type="pres">
      <dgm:prSet presAssocID="{6A948BD5-71B9-425F-B035-D343711689C6}" presName="composite2" presStyleCnt="0"/>
      <dgm:spPr/>
    </dgm:pt>
    <dgm:pt modelId="{D50C4255-19D2-449F-ACC2-D6B53997BADE}" type="pres">
      <dgm:prSet presAssocID="{6A948BD5-71B9-425F-B035-D343711689C6}" presName="background2" presStyleLbl="node2" presStyleIdx="1" presStyleCnt="2"/>
      <dgm:spPr/>
    </dgm:pt>
    <dgm:pt modelId="{537E490B-7EC2-4818-8432-61ED75D23086}" type="pres">
      <dgm:prSet presAssocID="{6A948BD5-71B9-425F-B035-D343711689C6}" presName="text2" presStyleLbl="fgAcc2" presStyleIdx="1" presStyleCnt="2">
        <dgm:presLayoutVars>
          <dgm:chPref val="3"/>
        </dgm:presLayoutVars>
      </dgm:prSet>
      <dgm:spPr/>
    </dgm:pt>
    <dgm:pt modelId="{5B3FB7E9-2424-4AB4-9701-AF1E581EF572}" type="pres">
      <dgm:prSet presAssocID="{6A948BD5-71B9-425F-B035-D343711689C6}" presName="hierChild3" presStyleCnt="0"/>
      <dgm:spPr/>
    </dgm:pt>
  </dgm:ptLst>
  <dgm:cxnLst>
    <dgm:cxn modelId="{CB930D07-EF28-4560-BF88-9DB451AC7CC9}" type="presOf" srcId="{45AD0B29-7933-47A1-ADAE-0EBB57E2CB10}" destId="{6731D864-4B68-40B5-8318-66565F674473}" srcOrd="0" destOrd="0" presId="urn:microsoft.com/office/officeart/2005/8/layout/hierarchy1"/>
    <dgm:cxn modelId="{34413C10-46CE-4095-B2DF-5F0806A19792}" srcId="{9460B2DC-5F33-4300-A750-E899246CD760}" destId="{ADF10C9F-4B09-40D0-9744-98FABA3183B7}" srcOrd="0" destOrd="0" parTransId="{32EA821E-A993-47BE-9B5A-86AB6985D7FF}" sibTransId="{11DD1C9F-FBA2-4945-AC5D-8CB95BB9161C}"/>
    <dgm:cxn modelId="{120CA710-CDAE-4A95-A314-D2A6512F34C1}" type="presOf" srcId="{5F217E95-6174-4D41-9858-7CDA77787E62}" destId="{D630E4E0-3B4C-4E8D-8A4D-E9684450D0AE}" srcOrd="0" destOrd="0" presId="urn:microsoft.com/office/officeart/2005/8/layout/hierarchy1"/>
    <dgm:cxn modelId="{479F2B23-FEF0-4EA5-A52C-FFA3890DA377}" type="presOf" srcId="{FD5AEC23-23AE-4F34-83A9-8CB4D57BC028}" destId="{4EF18D6C-A2C3-4928-BEDE-22F455DD1EEE}" srcOrd="0" destOrd="0" presId="urn:microsoft.com/office/officeart/2005/8/layout/hierarchy1"/>
    <dgm:cxn modelId="{7C718529-69F1-4040-8F58-82016459C3FB}" type="presOf" srcId="{9460B2DC-5F33-4300-A750-E899246CD760}" destId="{59F02331-B46A-49EB-8840-2220402DC155}" srcOrd="0" destOrd="0" presId="urn:microsoft.com/office/officeart/2005/8/layout/hierarchy1"/>
    <dgm:cxn modelId="{D3C70F2E-84E7-4BC4-BA06-B652237B82AA}" type="presOf" srcId="{82BF4D6F-B5B0-4BD5-8F0A-2F3B1FF16B9C}" destId="{BD80D45F-ADF3-4865-A905-9C0139E2D4D5}" srcOrd="0" destOrd="0" presId="urn:microsoft.com/office/officeart/2005/8/layout/hierarchy1"/>
    <dgm:cxn modelId="{3AA62638-374B-4AA0-9C09-C710A5660931}" type="presOf" srcId="{9E08D93A-A477-484B-BFDD-41F0EB9C19D7}" destId="{6731060F-BD83-44A8-82DF-2D018976A5E4}" srcOrd="0" destOrd="0" presId="urn:microsoft.com/office/officeart/2005/8/layout/hierarchy1"/>
    <dgm:cxn modelId="{6062D83B-E182-4078-A5D7-57078A5D1EB3}" type="presOf" srcId="{6A948BD5-71B9-425F-B035-D343711689C6}" destId="{537E490B-7EC2-4818-8432-61ED75D23086}" srcOrd="0" destOrd="0" presId="urn:microsoft.com/office/officeart/2005/8/layout/hierarchy1"/>
    <dgm:cxn modelId="{60A64F3C-0B10-40D9-9433-4EE3C1C64CFC}" type="presOf" srcId="{9E248DEC-7772-43B4-AFDB-10E9390E94CB}" destId="{6A21FAC3-801E-4EF5-81AE-0F57A84CCDEB}" srcOrd="0" destOrd="0" presId="urn:microsoft.com/office/officeart/2005/8/layout/hierarchy1"/>
    <dgm:cxn modelId="{3E5E535B-A391-4089-A4E4-5FF0AA0A6A29}" type="presOf" srcId="{999A592E-987B-4C7E-9E97-0E6D0F6BF127}" destId="{EA674D90-EFF5-4D95-B223-541C414BFE70}" srcOrd="0" destOrd="0" presId="urn:microsoft.com/office/officeart/2005/8/layout/hierarchy1"/>
    <dgm:cxn modelId="{73778A5F-9212-4795-B7CB-F7D1BB4CBD12}" srcId="{CD3ABCCD-AB3A-474C-90C7-A2495A1D09AC}" destId="{45AD0B29-7933-47A1-ADAE-0EBB57E2CB10}" srcOrd="4" destOrd="0" parTransId="{D32E254F-C2EA-461D-BBBD-B11D1BB9D304}" sibTransId="{A2EAC29C-39CC-42E3-995B-4AE26706408A}"/>
    <dgm:cxn modelId="{36D34D62-C4E2-4E9F-8AF4-01C140E92020}" type="presOf" srcId="{B309286D-EE11-4E01-AEDD-A194DA63939C}" destId="{C61CBDB1-1DBD-410F-9F7C-CB13598E5A1F}" srcOrd="0" destOrd="0" presId="urn:microsoft.com/office/officeart/2005/8/layout/hierarchy1"/>
    <dgm:cxn modelId="{24557A63-AED0-431F-9482-A82649960703}" type="presOf" srcId="{81295CD5-7AE2-48B9-819C-4A31EB9C9B0B}" destId="{1030FB40-9B5C-49E3-87ED-1BE8A2DD2679}" srcOrd="0" destOrd="0" presId="urn:microsoft.com/office/officeart/2005/8/layout/hierarchy1"/>
    <dgm:cxn modelId="{7E911E66-2B91-4CB1-B389-AA625D814369}" type="presOf" srcId="{D32E254F-C2EA-461D-BBBD-B11D1BB9D304}" destId="{A9611155-2732-420F-9B74-06519F3CD0FC}" srcOrd="0" destOrd="0" presId="urn:microsoft.com/office/officeart/2005/8/layout/hierarchy1"/>
    <dgm:cxn modelId="{6FFC5D4B-4DF3-4FB1-8252-644FB43FC090}" type="presOf" srcId="{32EA821E-A993-47BE-9B5A-86AB6985D7FF}" destId="{1E165694-DCC0-4626-8889-7937E110530A}" srcOrd="0" destOrd="0" presId="urn:microsoft.com/office/officeart/2005/8/layout/hierarchy1"/>
    <dgm:cxn modelId="{B92B616F-C232-4F87-B8D3-D739B92661BC}" srcId="{9460B2DC-5F33-4300-A750-E899246CD760}" destId="{53E327E1-6521-4BC7-9D27-E435C8FC70B7}" srcOrd="1" destOrd="0" parTransId="{9E08D93A-A477-484B-BFDD-41F0EB9C19D7}" sibTransId="{EE26418E-7985-4758-BC0E-C8F578896426}"/>
    <dgm:cxn modelId="{2AFB8375-1FCC-4C9C-85A2-9CD1F9EB82C3}" type="presOf" srcId="{25D9EE04-78FB-4D13-854F-D86AA488F1A1}" destId="{A17ECFD8-87F9-4872-AA54-AB5B6266052C}" srcOrd="0" destOrd="0" presId="urn:microsoft.com/office/officeart/2005/8/layout/hierarchy1"/>
    <dgm:cxn modelId="{7800F676-C552-4B61-91AF-569705F47A40}" srcId="{CD3ABCCD-AB3A-474C-90C7-A2495A1D09AC}" destId="{B20F6025-072A-43E8-942D-696F2DE1D00E}" srcOrd="2" destOrd="0" parTransId="{36671551-7741-4AEA-AAD0-FE625D245878}" sibTransId="{67622214-E894-4E16-A0D6-95FA0F8D44D0}"/>
    <dgm:cxn modelId="{BB761F7C-09E1-4A55-8DA6-16847A96F809}" srcId="{CD3ABCCD-AB3A-474C-90C7-A2495A1D09AC}" destId="{5F217E95-6174-4D41-9858-7CDA77787E62}" srcOrd="0" destOrd="0" parTransId="{25D9EE04-78FB-4D13-854F-D86AA488F1A1}" sibTransId="{557DE114-B14D-43C0-B569-6EA39AB0342D}"/>
    <dgm:cxn modelId="{73FF6484-F031-4478-974F-E8BD6F6D9FF5}" type="presOf" srcId="{CD3ABCCD-AB3A-474C-90C7-A2495A1D09AC}" destId="{1960A7C6-69A7-4427-BAA2-9F3DA76ECBE7}" srcOrd="0" destOrd="0" presId="urn:microsoft.com/office/officeart/2005/8/layout/hierarchy1"/>
    <dgm:cxn modelId="{81E38084-0028-4968-A364-10DEEAF59289}" type="presOf" srcId="{36671551-7741-4AEA-AAD0-FE625D245878}" destId="{06BB4B0D-12B1-4662-AA0D-52B247403475}" srcOrd="0" destOrd="0" presId="urn:microsoft.com/office/officeart/2005/8/layout/hierarchy1"/>
    <dgm:cxn modelId="{F076118F-9463-4D5E-BE0F-83958CAE1C11}" type="presOf" srcId="{9AC361A4-F334-4111-B6CB-34B7F3A0F1C9}" destId="{6409E9F6-B6D3-48DD-A44D-ABAA62E24208}" srcOrd="0" destOrd="0" presId="urn:microsoft.com/office/officeart/2005/8/layout/hierarchy1"/>
    <dgm:cxn modelId="{18A53C94-1C28-4A9F-985C-583F91310A1D}" srcId="{9460B2DC-5F33-4300-A750-E899246CD760}" destId="{82BF4D6F-B5B0-4BD5-8F0A-2F3B1FF16B9C}" srcOrd="2" destOrd="0" parTransId="{A772E478-8F59-4725-83F2-B20988136197}" sibTransId="{8FA6145F-7F92-41AE-AE14-D2F720C1D7B5}"/>
    <dgm:cxn modelId="{155B019A-AF68-4931-ADC6-2EF477852C06}" type="presOf" srcId="{6E4181F5-2B5B-4B63-AB1C-6774A4F6969C}" destId="{5CF3401D-53B9-46B3-94C7-62C5738FF107}" srcOrd="0" destOrd="0" presId="urn:microsoft.com/office/officeart/2005/8/layout/hierarchy1"/>
    <dgm:cxn modelId="{FB533BA1-0AD0-4901-95E3-3F9AA9ACF4AE}" srcId="{CD3ABCCD-AB3A-474C-90C7-A2495A1D09AC}" destId="{9460B2DC-5F33-4300-A750-E899246CD760}" srcOrd="1" destOrd="0" parTransId="{9AC361A4-F334-4111-B6CB-34B7F3A0F1C9}" sibTransId="{9A4F4C69-1017-4C95-908B-445A23CA3287}"/>
    <dgm:cxn modelId="{D0C1A2AC-3331-4CE6-818D-9ED035B3F782}" type="presOf" srcId="{9C860A89-894F-49B3-9771-F3825DD283EF}" destId="{95483C47-0D31-494A-A762-BC44CD67B6BB}" srcOrd="0" destOrd="0" presId="urn:microsoft.com/office/officeart/2005/8/layout/hierarchy1"/>
    <dgm:cxn modelId="{CE8A7AAD-A132-4D9D-A338-6B0D00AE8ED7}" srcId="{CD3ABCCD-AB3A-474C-90C7-A2495A1D09AC}" destId="{B309286D-EE11-4E01-AEDD-A194DA63939C}" srcOrd="3" destOrd="0" parTransId="{9E248DEC-7772-43B4-AFDB-10E9390E94CB}" sibTransId="{729807E2-B6A6-4579-9C81-9797D7F71F7B}"/>
    <dgm:cxn modelId="{1A958EB2-DBF2-4BB5-AD40-628ABFBAA443}" type="presOf" srcId="{B20F6025-072A-43E8-942D-696F2DE1D00E}" destId="{5C611790-E68C-4655-9D96-3D097A2DC3C2}" srcOrd="0" destOrd="0" presId="urn:microsoft.com/office/officeart/2005/8/layout/hierarchy1"/>
    <dgm:cxn modelId="{8C64B4C4-4375-4268-9CDF-352C1268F042}" type="presOf" srcId="{A772E478-8F59-4725-83F2-B20988136197}" destId="{C4263B43-E635-4DE9-A85C-737583A7DBD3}" srcOrd="0" destOrd="0" presId="urn:microsoft.com/office/officeart/2005/8/layout/hierarchy1"/>
    <dgm:cxn modelId="{5B9B80CC-EBD3-48BE-83BB-DB57E371433E}" srcId="{9460B2DC-5F33-4300-A750-E899246CD760}" destId="{6E4181F5-2B5B-4B63-AB1C-6774A4F6969C}" srcOrd="3" destOrd="0" parTransId="{9C860A89-894F-49B3-9771-F3825DD283EF}" sibTransId="{5BEBE9C5-441A-4F92-90D5-9DE4B63E5DA6}"/>
    <dgm:cxn modelId="{64877AD0-AAB9-40B7-99A3-411B91B78DC5}" type="presOf" srcId="{F230D547-46F8-42F7-A8F1-7165E2549044}" destId="{961CA77B-5E36-4E2F-A732-E4FB41439714}" srcOrd="0" destOrd="0" presId="urn:microsoft.com/office/officeart/2005/8/layout/hierarchy1"/>
    <dgm:cxn modelId="{B1C51DD7-B1A8-4459-A0F1-9181D80AB766}" srcId="{FD5AEC23-23AE-4F34-83A9-8CB4D57BC028}" destId="{CD3ABCCD-AB3A-474C-90C7-A2495A1D09AC}" srcOrd="0" destOrd="0" parTransId="{81295CD5-7AE2-48B9-819C-4A31EB9C9B0B}" sibTransId="{03082731-A12D-483B-8AD2-FECD2F1D533D}"/>
    <dgm:cxn modelId="{CC4CA5D7-D610-4BF7-B6CB-95AC9486A9FA}" srcId="{FD5AEC23-23AE-4F34-83A9-8CB4D57BC028}" destId="{6A948BD5-71B9-425F-B035-D343711689C6}" srcOrd="1" destOrd="0" parTransId="{F230D547-46F8-42F7-A8F1-7165E2549044}" sibTransId="{6B493A26-5B40-4B7A-A8E7-C151B6E64E80}"/>
    <dgm:cxn modelId="{CADEB2E6-30DF-4A26-A25E-931935F507F6}" type="presOf" srcId="{ADF10C9F-4B09-40D0-9744-98FABA3183B7}" destId="{31B9CCB6-0306-4EB4-ABCD-E41DA8F97CCF}" srcOrd="0" destOrd="0" presId="urn:microsoft.com/office/officeart/2005/8/layout/hierarchy1"/>
    <dgm:cxn modelId="{56EB89EB-A400-4F8D-BD4B-C7EA524C2DCE}" type="presOf" srcId="{53E327E1-6521-4BC7-9D27-E435C8FC70B7}" destId="{DB499E0D-8557-4A35-A658-386E28D8A14A}" srcOrd="0" destOrd="0" presId="urn:microsoft.com/office/officeart/2005/8/layout/hierarchy1"/>
    <dgm:cxn modelId="{FF6FCBFE-674E-44B2-A6A6-F4062AF04DE1}" srcId="{999A592E-987B-4C7E-9E97-0E6D0F6BF127}" destId="{FD5AEC23-23AE-4F34-83A9-8CB4D57BC028}" srcOrd="0" destOrd="0" parTransId="{DE460D80-BE1D-4607-9D81-008368B336CD}" sibTransId="{5F4671E5-E867-4F8C-846A-34717ED54C29}"/>
    <dgm:cxn modelId="{854CD60C-76FD-4ECA-93EF-0377DEC8639A}" type="presParOf" srcId="{EA674D90-EFF5-4D95-B223-541C414BFE70}" destId="{518514B6-DE8D-41A1-B48F-8769C01DBD4A}" srcOrd="0" destOrd="0" presId="urn:microsoft.com/office/officeart/2005/8/layout/hierarchy1"/>
    <dgm:cxn modelId="{2B738493-0EA7-4EE1-AF8E-B58642CF2E6B}" type="presParOf" srcId="{518514B6-DE8D-41A1-B48F-8769C01DBD4A}" destId="{475BAAEB-71E4-4B6A-86DE-6BE3D420DC03}" srcOrd="0" destOrd="0" presId="urn:microsoft.com/office/officeart/2005/8/layout/hierarchy1"/>
    <dgm:cxn modelId="{13E5E3B9-4B8B-4520-A247-22DB443F952E}" type="presParOf" srcId="{475BAAEB-71E4-4B6A-86DE-6BE3D420DC03}" destId="{DE7BA3CA-86AB-445B-A425-67A124EC3E11}" srcOrd="0" destOrd="0" presId="urn:microsoft.com/office/officeart/2005/8/layout/hierarchy1"/>
    <dgm:cxn modelId="{CC450AE2-8183-4DA6-8DEB-7E896E594467}" type="presParOf" srcId="{475BAAEB-71E4-4B6A-86DE-6BE3D420DC03}" destId="{4EF18D6C-A2C3-4928-BEDE-22F455DD1EEE}" srcOrd="1" destOrd="0" presId="urn:microsoft.com/office/officeart/2005/8/layout/hierarchy1"/>
    <dgm:cxn modelId="{E8CCB0F0-6CE8-4830-B479-602EAC781EE1}" type="presParOf" srcId="{518514B6-DE8D-41A1-B48F-8769C01DBD4A}" destId="{9FE6C950-EF5A-4F54-B4DD-DCF53716B694}" srcOrd="1" destOrd="0" presId="urn:microsoft.com/office/officeart/2005/8/layout/hierarchy1"/>
    <dgm:cxn modelId="{B80E5839-6A10-4942-B8CD-0AB882DCF09F}" type="presParOf" srcId="{9FE6C950-EF5A-4F54-B4DD-DCF53716B694}" destId="{1030FB40-9B5C-49E3-87ED-1BE8A2DD2679}" srcOrd="0" destOrd="0" presId="urn:microsoft.com/office/officeart/2005/8/layout/hierarchy1"/>
    <dgm:cxn modelId="{F65000BB-7BDA-46DB-8125-BCD9FD352F2D}" type="presParOf" srcId="{9FE6C950-EF5A-4F54-B4DD-DCF53716B694}" destId="{236F81B2-FB4F-431C-80FA-DF32F43D066B}" srcOrd="1" destOrd="0" presId="urn:microsoft.com/office/officeart/2005/8/layout/hierarchy1"/>
    <dgm:cxn modelId="{6FEC41DD-1D25-4E33-A7C1-94743E74694F}" type="presParOf" srcId="{236F81B2-FB4F-431C-80FA-DF32F43D066B}" destId="{D601D5AF-5590-47A8-80EF-E715F027DED1}" srcOrd="0" destOrd="0" presId="urn:microsoft.com/office/officeart/2005/8/layout/hierarchy1"/>
    <dgm:cxn modelId="{ECC4C170-E49E-4B08-8531-3475BCFA2DE1}" type="presParOf" srcId="{D601D5AF-5590-47A8-80EF-E715F027DED1}" destId="{75D186EA-643A-4A97-8824-000B14D85243}" srcOrd="0" destOrd="0" presId="urn:microsoft.com/office/officeart/2005/8/layout/hierarchy1"/>
    <dgm:cxn modelId="{AACD802C-1596-40FF-A91E-B879DCAB8D92}" type="presParOf" srcId="{D601D5AF-5590-47A8-80EF-E715F027DED1}" destId="{1960A7C6-69A7-4427-BAA2-9F3DA76ECBE7}" srcOrd="1" destOrd="0" presId="urn:microsoft.com/office/officeart/2005/8/layout/hierarchy1"/>
    <dgm:cxn modelId="{E736E21B-1831-4358-8E95-5261649354A4}" type="presParOf" srcId="{236F81B2-FB4F-431C-80FA-DF32F43D066B}" destId="{2E3AF8DD-1800-4C51-AB6A-D1DA5F593155}" srcOrd="1" destOrd="0" presId="urn:microsoft.com/office/officeart/2005/8/layout/hierarchy1"/>
    <dgm:cxn modelId="{35BD32EA-3C42-45BA-B343-E7A5C9B40C7C}" type="presParOf" srcId="{2E3AF8DD-1800-4C51-AB6A-D1DA5F593155}" destId="{A17ECFD8-87F9-4872-AA54-AB5B6266052C}" srcOrd="0" destOrd="0" presId="urn:microsoft.com/office/officeart/2005/8/layout/hierarchy1"/>
    <dgm:cxn modelId="{56556113-16B6-44E0-A2C7-34A3D49551AD}" type="presParOf" srcId="{2E3AF8DD-1800-4C51-AB6A-D1DA5F593155}" destId="{48AB9024-2F06-4152-A4CF-DB5127BB871A}" srcOrd="1" destOrd="0" presId="urn:microsoft.com/office/officeart/2005/8/layout/hierarchy1"/>
    <dgm:cxn modelId="{012861D1-58DC-4FBF-A094-433B92D4D9D2}" type="presParOf" srcId="{48AB9024-2F06-4152-A4CF-DB5127BB871A}" destId="{AE30EF88-F65B-4755-AB23-5A1F0CD0D5B8}" srcOrd="0" destOrd="0" presId="urn:microsoft.com/office/officeart/2005/8/layout/hierarchy1"/>
    <dgm:cxn modelId="{3A90B9F6-91B1-4331-95B0-FCF052DD2D37}" type="presParOf" srcId="{AE30EF88-F65B-4755-AB23-5A1F0CD0D5B8}" destId="{BB276A10-238F-42E6-9857-AB9438E89B6B}" srcOrd="0" destOrd="0" presId="urn:microsoft.com/office/officeart/2005/8/layout/hierarchy1"/>
    <dgm:cxn modelId="{37376AF5-851C-47C2-9227-C5FF49E492F0}" type="presParOf" srcId="{AE30EF88-F65B-4755-AB23-5A1F0CD0D5B8}" destId="{D630E4E0-3B4C-4E8D-8A4D-E9684450D0AE}" srcOrd="1" destOrd="0" presId="urn:microsoft.com/office/officeart/2005/8/layout/hierarchy1"/>
    <dgm:cxn modelId="{6E4B3792-33E9-4702-BE75-7D432CDEA3FF}" type="presParOf" srcId="{48AB9024-2F06-4152-A4CF-DB5127BB871A}" destId="{FA9467F5-176C-430B-BA81-E61CA618076E}" srcOrd="1" destOrd="0" presId="urn:microsoft.com/office/officeart/2005/8/layout/hierarchy1"/>
    <dgm:cxn modelId="{9ACFAC09-82D4-4ED0-B68D-F69171D56B1A}" type="presParOf" srcId="{2E3AF8DD-1800-4C51-AB6A-D1DA5F593155}" destId="{6409E9F6-B6D3-48DD-A44D-ABAA62E24208}" srcOrd="2" destOrd="0" presId="urn:microsoft.com/office/officeart/2005/8/layout/hierarchy1"/>
    <dgm:cxn modelId="{E5BC2B69-86A6-4D1C-9EDC-D05F03E11261}" type="presParOf" srcId="{2E3AF8DD-1800-4C51-AB6A-D1DA5F593155}" destId="{6BCE6E5D-7F60-4E3C-9D52-AEB5C80CE1FE}" srcOrd="3" destOrd="0" presId="urn:microsoft.com/office/officeart/2005/8/layout/hierarchy1"/>
    <dgm:cxn modelId="{05E5D71A-C823-4126-9827-0764808C1E80}" type="presParOf" srcId="{6BCE6E5D-7F60-4E3C-9D52-AEB5C80CE1FE}" destId="{D89114A1-216F-4B22-9A7C-BD96439067F5}" srcOrd="0" destOrd="0" presId="urn:microsoft.com/office/officeart/2005/8/layout/hierarchy1"/>
    <dgm:cxn modelId="{284D5E6D-BD8B-4A44-9B53-AE61B11AE8C3}" type="presParOf" srcId="{D89114A1-216F-4B22-9A7C-BD96439067F5}" destId="{77B17A93-92AB-423E-A813-9E785574E15F}" srcOrd="0" destOrd="0" presId="urn:microsoft.com/office/officeart/2005/8/layout/hierarchy1"/>
    <dgm:cxn modelId="{9D477E97-BC96-4195-A028-95BDA40338D7}" type="presParOf" srcId="{D89114A1-216F-4B22-9A7C-BD96439067F5}" destId="{59F02331-B46A-49EB-8840-2220402DC155}" srcOrd="1" destOrd="0" presId="urn:microsoft.com/office/officeart/2005/8/layout/hierarchy1"/>
    <dgm:cxn modelId="{5D6B4F14-8EC8-403E-8CF9-0F7002A2B817}" type="presParOf" srcId="{6BCE6E5D-7F60-4E3C-9D52-AEB5C80CE1FE}" destId="{01B54878-48AF-43A7-AE2E-D7300F247440}" srcOrd="1" destOrd="0" presId="urn:microsoft.com/office/officeart/2005/8/layout/hierarchy1"/>
    <dgm:cxn modelId="{1BB93410-00F8-433E-BE08-DE90193EA8E0}" type="presParOf" srcId="{01B54878-48AF-43A7-AE2E-D7300F247440}" destId="{1E165694-DCC0-4626-8889-7937E110530A}" srcOrd="0" destOrd="0" presId="urn:microsoft.com/office/officeart/2005/8/layout/hierarchy1"/>
    <dgm:cxn modelId="{E869C743-D0D5-47ED-B1AE-C3588D086742}" type="presParOf" srcId="{01B54878-48AF-43A7-AE2E-D7300F247440}" destId="{ACA6A611-8ADF-46D4-A193-88C4EB9D5287}" srcOrd="1" destOrd="0" presId="urn:microsoft.com/office/officeart/2005/8/layout/hierarchy1"/>
    <dgm:cxn modelId="{8C1E9561-C535-4816-9F35-4D09C1444CCD}" type="presParOf" srcId="{ACA6A611-8ADF-46D4-A193-88C4EB9D5287}" destId="{063930DE-C5BB-47ED-97D1-2F83604553AC}" srcOrd="0" destOrd="0" presId="urn:microsoft.com/office/officeart/2005/8/layout/hierarchy1"/>
    <dgm:cxn modelId="{3AEE760D-182A-4D75-BE5C-953658B1CEDF}" type="presParOf" srcId="{063930DE-C5BB-47ED-97D1-2F83604553AC}" destId="{E466AFEF-102C-4032-BF03-B6B74B097747}" srcOrd="0" destOrd="0" presId="urn:microsoft.com/office/officeart/2005/8/layout/hierarchy1"/>
    <dgm:cxn modelId="{FB609F88-D782-4022-B712-15861A2EC76A}" type="presParOf" srcId="{063930DE-C5BB-47ED-97D1-2F83604553AC}" destId="{31B9CCB6-0306-4EB4-ABCD-E41DA8F97CCF}" srcOrd="1" destOrd="0" presId="urn:microsoft.com/office/officeart/2005/8/layout/hierarchy1"/>
    <dgm:cxn modelId="{039491FF-2179-424D-A493-928AF3D357FA}" type="presParOf" srcId="{ACA6A611-8ADF-46D4-A193-88C4EB9D5287}" destId="{A332EDD3-5D50-4D68-A862-C5F32AD8C608}" srcOrd="1" destOrd="0" presId="urn:microsoft.com/office/officeart/2005/8/layout/hierarchy1"/>
    <dgm:cxn modelId="{DDC80538-239B-43DD-BFAF-1FE4665A3688}" type="presParOf" srcId="{01B54878-48AF-43A7-AE2E-D7300F247440}" destId="{6731060F-BD83-44A8-82DF-2D018976A5E4}" srcOrd="2" destOrd="0" presId="urn:microsoft.com/office/officeart/2005/8/layout/hierarchy1"/>
    <dgm:cxn modelId="{1C0DE5D3-9287-45DA-BE4B-9DE4CD8AB6C4}" type="presParOf" srcId="{01B54878-48AF-43A7-AE2E-D7300F247440}" destId="{1B2E802F-5E24-47F3-B6E7-6A3A662F885D}" srcOrd="3" destOrd="0" presId="urn:microsoft.com/office/officeart/2005/8/layout/hierarchy1"/>
    <dgm:cxn modelId="{B967A380-2178-467D-96E5-4FF07552DA51}" type="presParOf" srcId="{1B2E802F-5E24-47F3-B6E7-6A3A662F885D}" destId="{B20990CB-59EE-4204-9E45-3B0C4A42ABFC}" srcOrd="0" destOrd="0" presId="urn:microsoft.com/office/officeart/2005/8/layout/hierarchy1"/>
    <dgm:cxn modelId="{86F354D6-588E-4018-B72D-67127D5B3E3E}" type="presParOf" srcId="{B20990CB-59EE-4204-9E45-3B0C4A42ABFC}" destId="{31A5E956-814C-4311-B42E-A2C3C153FA0D}" srcOrd="0" destOrd="0" presId="urn:microsoft.com/office/officeart/2005/8/layout/hierarchy1"/>
    <dgm:cxn modelId="{D983E0CF-D2C2-4EAA-80F9-936485D35A32}" type="presParOf" srcId="{B20990CB-59EE-4204-9E45-3B0C4A42ABFC}" destId="{DB499E0D-8557-4A35-A658-386E28D8A14A}" srcOrd="1" destOrd="0" presId="urn:microsoft.com/office/officeart/2005/8/layout/hierarchy1"/>
    <dgm:cxn modelId="{062445C5-FC2C-40B6-922E-35018C34ECCA}" type="presParOf" srcId="{1B2E802F-5E24-47F3-B6E7-6A3A662F885D}" destId="{79E8B757-3ACD-48DF-BBD8-8741C008585C}" srcOrd="1" destOrd="0" presId="urn:microsoft.com/office/officeart/2005/8/layout/hierarchy1"/>
    <dgm:cxn modelId="{20D3DC40-A229-4ACE-8724-B1E71FC60F14}" type="presParOf" srcId="{01B54878-48AF-43A7-AE2E-D7300F247440}" destId="{C4263B43-E635-4DE9-A85C-737583A7DBD3}" srcOrd="4" destOrd="0" presId="urn:microsoft.com/office/officeart/2005/8/layout/hierarchy1"/>
    <dgm:cxn modelId="{176938A2-4131-441F-A056-ACBA1C8E651F}" type="presParOf" srcId="{01B54878-48AF-43A7-AE2E-D7300F247440}" destId="{B0FCD9DC-F9A0-446F-A9C2-286F49E0B42B}" srcOrd="5" destOrd="0" presId="urn:microsoft.com/office/officeart/2005/8/layout/hierarchy1"/>
    <dgm:cxn modelId="{57A85206-A28E-4060-9E2E-84731E8701A0}" type="presParOf" srcId="{B0FCD9DC-F9A0-446F-A9C2-286F49E0B42B}" destId="{4EE0B325-661F-4E3F-8941-08A3106F5066}" srcOrd="0" destOrd="0" presId="urn:microsoft.com/office/officeart/2005/8/layout/hierarchy1"/>
    <dgm:cxn modelId="{835041BA-922B-4286-9011-FF8413A7BE3B}" type="presParOf" srcId="{4EE0B325-661F-4E3F-8941-08A3106F5066}" destId="{AEEC8843-C496-42A9-80D6-018543C9B10B}" srcOrd="0" destOrd="0" presId="urn:microsoft.com/office/officeart/2005/8/layout/hierarchy1"/>
    <dgm:cxn modelId="{4636F569-3845-418D-9DFD-9F1D48AA3EAF}" type="presParOf" srcId="{4EE0B325-661F-4E3F-8941-08A3106F5066}" destId="{BD80D45F-ADF3-4865-A905-9C0139E2D4D5}" srcOrd="1" destOrd="0" presId="urn:microsoft.com/office/officeart/2005/8/layout/hierarchy1"/>
    <dgm:cxn modelId="{59B348F5-D989-41B9-8DBE-BF0C66327B18}" type="presParOf" srcId="{B0FCD9DC-F9A0-446F-A9C2-286F49E0B42B}" destId="{0AF24632-3FD6-4395-98CE-2261B2ED36A7}" srcOrd="1" destOrd="0" presId="urn:microsoft.com/office/officeart/2005/8/layout/hierarchy1"/>
    <dgm:cxn modelId="{E1F4632D-3D3E-4D09-91E0-F6CDD71E6352}" type="presParOf" srcId="{01B54878-48AF-43A7-AE2E-D7300F247440}" destId="{95483C47-0D31-494A-A762-BC44CD67B6BB}" srcOrd="6" destOrd="0" presId="urn:microsoft.com/office/officeart/2005/8/layout/hierarchy1"/>
    <dgm:cxn modelId="{6996E540-E617-4D85-8FDA-DD2A09C7E763}" type="presParOf" srcId="{01B54878-48AF-43A7-AE2E-D7300F247440}" destId="{79840F64-1FB6-4C25-A33D-2C434CC522E2}" srcOrd="7" destOrd="0" presId="urn:microsoft.com/office/officeart/2005/8/layout/hierarchy1"/>
    <dgm:cxn modelId="{1B98390A-95BC-43E5-AD44-433820919E7D}" type="presParOf" srcId="{79840F64-1FB6-4C25-A33D-2C434CC522E2}" destId="{3D0023BC-109F-42C7-8BEC-974D84884BDB}" srcOrd="0" destOrd="0" presId="urn:microsoft.com/office/officeart/2005/8/layout/hierarchy1"/>
    <dgm:cxn modelId="{B0AC74FF-FA1E-40B9-9E7F-6596A9766738}" type="presParOf" srcId="{3D0023BC-109F-42C7-8BEC-974D84884BDB}" destId="{F8EF352B-E4C8-40CA-ABBA-F41E456F3467}" srcOrd="0" destOrd="0" presId="urn:microsoft.com/office/officeart/2005/8/layout/hierarchy1"/>
    <dgm:cxn modelId="{BC1BC0EA-F8EC-4F70-9544-370080E0CFE0}" type="presParOf" srcId="{3D0023BC-109F-42C7-8BEC-974D84884BDB}" destId="{5CF3401D-53B9-46B3-94C7-62C5738FF107}" srcOrd="1" destOrd="0" presId="urn:microsoft.com/office/officeart/2005/8/layout/hierarchy1"/>
    <dgm:cxn modelId="{2F7B7986-ABCB-48E1-B856-8034C7769C37}" type="presParOf" srcId="{79840F64-1FB6-4C25-A33D-2C434CC522E2}" destId="{D0AED2C9-A0A1-4032-8A77-38413C82FC74}" srcOrd="1" destOrd="0" presId="urn:microsoft.com/office/officeart/2005/8/layout/hierarchy1"/>
    <dgm:cxn modelId="{5D520799-A807-4CE4-B07B-F956630AC48D}" type="presParOf" srcId="{2E3AF8DD-1800-4C51-AB6A-D1DA5F593155}" destId="{06BB4B0D-12B1-4662-AA0D-52B247403475}" srcOrd="4" destOrd="0" presId="urn:microsoft.com/office/officeart/2005/8/layout/hierarchy1"/>
    <dgm:cxn modelId="{56C015C2-4E56-404C-ACDB-159F8077695B}" type="presParOf" srcId="{2E3AF8DD-1800-4C51-AB6A-D1DA5F593155}" destId="{CD6985A3-52F6-40BA-A8D8-57F7912838B3}" srcOrd="5" destOrd="0" presId="urn:microsoft.com/office/officeart/2005/8/layout/hierarchy1"/>
    <dgm:cxn modelId="{E2C1F49A-6B1D-4B8F-85DB-E801ECD844B9}" type="presParOf" srcId="{CD6985A3-52F6-40BA-A8D8-57F7912838B3}" destId="{D439DC66-8962-49E0-9C39-150410BBD83C}" srcOrd="0" destOrd="0" presId="urn:microsoft.com/office/officeart/2005/8/layout/hierarchy1"/>
    <dgm:cxn modelId="{0FDFB01A-00BC-4D78-B22B-489A6DE06B61}" type="presParOf" srcId="{D439DC66-8962-49E0-9C39-150410BBD83C}" destId="{7311652A-DD34-4443-B957-7009A1AB994C}" srcOrd="0" destOrd="0" presId="urn:microsoft.com/office/officeart/2005/8/layout/hierarchy1"/>
    <dgm:cxn modelId="{C32E1AB6-96A4-46EC-B052-FD9D60D3C465}" type="presParOf" srcId="{D439DC66-8962-49E0-9C39-150410BBD83C}" destId="{5C611790-E68C-4655-9D96-3D097A2DC3C2}" srcOrd="1" destOrd="0" presId="urn:microsoft.com/office/officeart/2005/8/layout/hierarchy1"/>
    <dgm:cxn modelId="{BE941CD3-22FF-44E0-9146-B6FF6CC483F7}" type="presParOf" srcId="{CD6985A3-52F6-40BA-A8D8-57F7912838B3}" destId="{8CF2BD77-5C2F-4A23-B8FC-AAC76D58FB73}" srcOrd="1" destOrd="0" presId="urn:microsoft.com/office/officeart/2005/8/layout/hierarchy1"/>
    <dgm:cxn modelId="{AC5EE66E-ECCC-4EBD-B78E-EE017E0F2193}" type="presParOf" srcId="{2E3AF8DD-1800-4C51-AB6A-D1DA5F593155}" destId="{6A21FAC3-801E-4EF5-81AE-0F57A84CCDEB}" srcOrd="6" destOrd="0" presId="urn:microsoft.com/office/officeart/2005/8/layout/hierarchy1"/>
    <dgm:cxn modelId="{98208FDE-12D6-46A9-A9D1-E42EF156C870}" type="presParOf" srcId="{2E3AF8DD-1800-4C51-AB6A-D1DA5F593155}" destId="{B1AE0844-558C-44E9-896C-FE38BB9B5F70}" srcOrd="7" destOrd="0" presId="urn:microsoft.com/office/officeart/2005/8/layout/hierarchy1"/>
    <dgm:cxn modelId="{6E3E7037-E702-4D2D-AA03-A523140FC619}" type="presParOf" srcId="{B1AE0844-558C-44E9-896C-FE38BB9B5F70}" destId="{AE59FA9F-E524-4D54-BE62-DAE440A9AB6D}" srcOrd="0" destOrd="0" presId="urn:microsoft.com/office/officeart/2005/8/layout/hierarchy1"/>
    <dgm:cxn modelId="{7FAD88AC-732E-4D26-BFA3-47E149C7D099}" type="presParOf" srcId="{AE59FA9F-E524-4D54-BE62-DAE440A9AB6D}" destId="{D66A5EBB-550A-4632-96A3-9D4433B103C9}" srcOrd="0" destOrd="0" presId="urn:microsoft.com/office/officeart/2005/8/layout/hierarchy1"/>
    <dgm:cxn modelId="{5FBA29A3-0BB9-4238-AF6B-0B24C776BF62}" type="presParOf" srcId="{AE59FA9F-E524-4D54-BE62-DAE440A9AB6D}" destId="{C61CBDB1-1DBD-410F-9F7C-CB13598E5A1F}" srcOrd="1" destOrd="0" presId="urn:microsoft.com/office/officeart/2005/8/layout/hierarchy1"/>
    <dgm:cxn modelId="{D05FD173-3F3A-4A77-8F50-4BC14B22BB46}" type="presParOf" srcId="{B1AE0844-558C-44E9-896C-FE38BB9B5F70}" destId="{EE20CF67-408A-4AC7-A3AD-396CF1E1BF60}" srcOrd="1" destOrd="0" presId="urn:microsoft.com/office/officeart/2005/8/layout/hierarchy1"/>
    <dgm:cxn modelId="{5538B0D8-62BA-4C8C-B117-60E112310EA8}" type="presParOf" srcId="{2E3AF8DD-1800-4C51-AB6A-D1DA5F593155}" destId="{A9611155-2732-420F-9B74-06519F3CD0FC}" srcOrd="8" destOrd="0" presId="urn:microsoft.com/office/officeart/2005/8/layout/hierarchy1"/>
    <dgm:cxn modelId="{9101815F-920D-4DFB-9493-01CD8AF2C70D}" type="presParOf" srcId="{2E3AF8DD-1800-4C51-AB6A-D1DA5F593155}" destId="{CC0A7A5D-34BF-4806-8029-C5D27C4A1B42}" srcOrd="9" destOrd="0" presId="urn:microsoft.com/office/officeart/2005/8/layout/hierarchy1"/>
    <dgm:cxn modelId="{B02CBDE3-F6A8-4E8A-A659-DDCB23AD8F1C}" type="presParOf" srcId="{CC0A7A5D-34BF-4806-8029-C5D27C4A1B42}" destId="{3E1B5966-2ADF-4EC1-85F5-CB9EF3A225B2}" srcOrd="0" destOrd="0" presId="urn:microsoft.com/office/officeart/2005/8/layout/hierarchy1"/>
    <dgm:cxn modelId="{2BA8CCA5-EE6A-4CB4-BAF6-CA136F2397B5}" type="presParOf" srcId="{3E1B5966-2ADF-4EC1-85F5-CB9EF3A225B2}" destId="{CEEFAF85-09C8-44E8-907C-65FD61036599}" srcOrd="0" destOrd="0" presId="urn:microsoft.com/office/officeart/2005/8/layout/hierarchy1"/>
    <dgm:cxn modelId="{4B85950F-9B2A-461F-BE7E-43D585FBEF1C}" type="presParOf" srcId="{3E1B5966-2ADF-4EC1-85F5-CB9EF3A225B2}" destId="{6731D864-4B68-40B5-8318-66565F674473}" srcOrd="1" destOrd="0" presId="urn:microsoft.com/office/officeart/2005/8/layout/hierarchy1"/>
    <dgm:cxn modelId="{3E84EAE9-CE79-4B85-92AD-953CAE2DBC04}" type="presParOf" srcId="{CC0A7A5D-34BF-4806-8029-C5D27C4A1B42}" destId="{638A7112-71B9-4FE0-BC8B-6AB09CE64172}" srcOrd="1" destOrd="0" presId="urn:microsoft.com/office/officeart/2005/8/layout/hierarchy1"/>
    <dgm:cxn modelId="{A931110B-0810-4CD2-8666-C716E97572C9}" type="presParOf" srcId="{9FE6C950-EF5A-4F54-B4DD-DCF53716B694}" destId="{961CA77B-5E36-4E2F-A732-E4FB41439714}" srcOrd="2" destOrd="0" presId="urn:microsoft.com/office/officeart/2005/8/layout/hierarchy1"/>
    <dgm:cxn modelId="{C04CFBE2-2EFF-43A6-9E84-FF5528923221}" type="presParOf" srcId="{9FE6C950-EF5A-4F54-B4DD-DCF53716B694}" destId="{AA02B57C-E8F3-4F39-A71F-BD06C830BCF4}" srcOrd="3" destOrd="0" presId="urn:microsoft.com/office/officeart/2005/8/layout/hierarchy1"/>
    <dgm:cxn modelId="{804A2544-66AF-4194-9455-C409912BB6C9}" type="presParOf" srcId="{AA02B57C-E8F3-4F39-A71F-BD06C830BCF4}" destId="{CF7D5A71-395C-4B57-98A0-FEE6175B114E}" srcOrd="0" destOrd="0" presId="urn:microsoft.com/office/officeart/2005/8/layout/hierarchy1"/>
    <dgm:cxn modelId="{3E0FB5AC-F042-4CCF-B2A4-B5CAFB5CA301}" type="presParOf" srcId="{CF7D5A71-395C-4B57-98A0-FEE6175B114E}" destId="{D50C4255-19D2-449F-ACC2-D6B53997BADE}" srcOrd="0" destOrd="0" presId="urn:microsoft.com/office/officeart/2005/8/layout/hierarchy1"/>
    <dgm:cxn modelId="{BBD2A757-E82B-4C8C-8255-1B3600758DB8}" type="presParOf" srcId="{CF7D5A71-395C-4B57-98A0-FEE6175B114E}" destId="{537E490B-7EC2-4818-8432-61ED75D23086}" srcOrd="1" destOrd="0" presId="urn:microsoft.com/office/officeart/2005/8/layout/hierarchy1"/>
    <dgm:cxn modelId="{18859831-D3F0-4E15-BA57-EB53B1F9FF4A}" type="presParOf" srcId="{AA02B57C-E8F3-4F39-A71F-BD06C830BCF4}" destId="{5B3FB7E9-2424-4AB4-9701-AF1E581EF57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CA77B-5E36-4E2F-A732-E4FB41439714}">
      <dsp:nvSpPr>
        <dsp:cNvPr id="0" name=""/>
        <dsp:cNvSpPr/>
      </dsp:nvSpPr>
      <dsp:spPr>
        <a:xfrm>
          <a:off x="4605513" y="799963"/>
          <a:ext cx="675161" cy="321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967"/>
              </a:lnTo>
              <a:lnTo>
                <a:pt x="675161" y="218967"/>
              </a:lnTo>
              <a:lnTo>
                <a:pt x="675161" y="32131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611155-2732-420F-9B74-06519F3CD0FC}">
      <dsp:nvSpPr>
        <dsp:cNvPr id="0" name=""/>
        <dsp:cNvSpPr/>
      </dsp:nvSpPr>
      <dsp:spPr>
        <a:xfrm>
          <a:off x="3930352" y="1822832"/>
          <a:ext cx="2700645" cy="321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967"/>
              </a:lnTo>
              <a:lnTo>
                <a:pt x="2700645" y="218967"/>
              </a:lnTo>
              <a:lnTo>
                <a:pt x="2700645" y="3213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1FAC3-801E-4EF5-81AE-0F57A84CCDEB}">
      <dsp:nvSpPr>
        <dsp:cNvPr id="0" name=""/>
        <dsp:cNvSpPr/>
      </dsp:nvSpPr>
      <dsp:spPr>
        <a:xfrm>
          <a:off x="3930352" y="1822832"/>
          <a:ext cx="1350322" cy="321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967"/>
              </a:lnTo>
              <a:lnTo>
                <a:pt x="1350322" y="218967"/>
              </a:lnTo>
              <a:lnTo>
                <a:pt x="1350322" y="3213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B4B0D-12B1-4662-AA0D-52B247403475}">
      <dsp:nvSpPr>
        <dsp:cNvPr id="0" name=""/>
        <dsp:cNvSpPr/>
      </dsp:nvSpPr>
      <dsp:spPr>
        <a:xfrm>
          <a:off x="3884632" y="1822832"/>
          <a:ext cx="91440" cy="3213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13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83C47-0D31-494A-A762-BC44CD67B6BB}">
      <dsp:nvSpPr>
        <dsp:cNvPr id="0" name=""/>
        <dsp:cNvSpPr/>
      </dsp:nvSpPr>
      <dsp:spPr>
        <a:xfrm>
          <a:off x="2580029" y="2845702"/>
          <a:ext cx="2025483" cy="321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967"/>
              </a:lnTo>
              <a:lnTo>
                <a:pt x="2025483" y="218967"/>
              </a:lnTo>
              <a:lnTo>
                <a:pt x="2025483" y="3213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263B43-E635-4DE9-A85C-737583A7DBD3}">
      <dsp:nvSpPr>
        <dsp:cNvPr id="0" name=""/>
        <dsp:cNvSpPr/>
      </dsp:nvSpPr>
      <dsp:spPr>
        <a:xfrm>
          <a:off x="2580029" y="2845702"/>
          <a:ext cx="675161" cy="321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967"/>
              </a:lnTo>
              <a:lnTo>
                <a:pt x="675161" y="218967"/>
              </a:lnTo>
              <a:lnTo>
                <a:pt x="675161" y="3213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1060F-BD83-44A8-82DF-2D018976A5E4}">
      <dsp:nvSpPr>
        <dsp:cNvPr id="0" name=""/>
        <dsp:cNvSpPr/>
      </dsp:nvSpPr>
      <dsp:spPr>
        <a:xfrm>
          <a:off x="1904868" y="2845702"/>
          <a:ext cx="675161" cy="321315"/>
        </a:xfrm>
        <a:custGeom>
          <a:avLst/>
          <a:gdLst/>
          <a:ahLst/>
          <a:cxnLst/>
          <a:rect l="0" t="0" r="0" b="0"/>
          <a:pathLst>
            <a:path>
              <a:moveTo>
                <a:pt x="675161" y="0"/>
              </a:moveTo>
              <a:lnTo>
                <a:pt x="675161" y="218967"/>
              </a:lnTo>
              <a:lnTo>
                <a:pt x="0" y="218967"/>
              </a:lnTo>
              <a:lnTo>
                <a:pt x="0" y="3213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165694-DCC0-4626-8889-7937E110530A}">
      <dsp:nvSpPr>
        <dsp:cNvPr id="0" name=""/>
        <dsp:cNvSpPr/>
      </dsp:nvSpPr>
      <dsp:spPr>
        <a:xfrm>
          <a:off x="554545" y="2845702"/>
          <a:ext cx="2025483" cy="321315"/>
        </a:xfrm>
        <a:custGeom>
          <a:avLst/>
          <a:gdLst/>
          <a:ahLst/>
          <a:cxnLst/>
          <a:rect l="0" t="0" r="0" b="0"/>
          <a:pathLst>
            <a:path>
              <a:moveTo>
                <a:pt x="2025483" y="0"/>
              </a:moveTo>
              <a:lnTo>
                <a:pt x="2025483" y="218967"/>
              </a:lnTo>
              <a:lnTo>
                <a:pt x="0" y="218967"/>
              </a:lnTo>
              <a:lnTo>
                <a:pt x="0" y="3213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9E9F6-B6D3-48DD-A44D-ABAA62E24208}">
      <dsp:nvSpPr>
        <dsp:cNvPr id="0" name=""/>
        <dsp:cNvSpPr/>
      </dsp:nvSpPr>
      <dsp:spPr>
        <a:xfrm>
          <a:off x="2580029" y="1822832"/>
          <a:ext cx="1350322" cy="321315"/>
        </a:xfrm>
        <a:custGeom>
          <a:avLst/>
          <a:gdLst/>
          <a:ahLst/>
          <a:cxnLst/>
          <a:rect l="0" t="0" r="0" b="0"/>
          <a:pathLst>
            <a:path>
              <a:moveTo>
                <a:pt x="1350322" y="0"/>
              </a:moveTo>
              <a:lnTo>
                <a:pt x="1350322" y="218967"/>
              </a:lnTo>
              <a:lnTo>
                <a:pt x="0" y="218967"/>
              </a:lnTo>
              <a:lnTo>
                <a:pt x="0" y="3213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7ECFD8-87F9-4872-AA54-AB5B6266052C}">
      <dsp:nvSpPr>
        <dsp:cNvPr id="0" name=""/>
        <dsp:cNvSpPr/>
      </dsp:nvSpPr>
      <dsp:spPr>
        <a:xfrm>
          <a:off x="1229707" y="1822832"/>
          <a:ext cx="2700645" cy="321315"/>
        </a:xfrm>
        <a:custGeom>
          <a:avLst/>
          <a:gdLst/>
          <a:ahLst/>
          <a:cxnLst/>
          <a:rect l="0" t="0" r="0" b="0"/>
          <a:pathLst>
            <a:path>
              <a:moveTo>
                <a:pt x="2700645" y="0"/>
              </a:moveTo>
              <a:lnTo>
                <a:pt x="2700645" y="218967"/>
              </a:lnTo>
              <a:lnTo>
                <a:pt x="0" y="218967"/>
              </a:lnTo>
              <a:lnTo>
                <a:pt x="0" y="3213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0FB40-9B5C-49E3-87ED-1BE8A2DD2679}">
      <dsp:nvSpPr>
        <dsp:cNvPr id="0" name=""/>
        <dsp:cNvSpPr/>
      </dsp:nvSpPr>
      <dsp:spPr>
        <a:xfrm>
          <a:off x="3930352" y="799963"/>
          <a:ext cx="675161" cy="321315"/>
        </a:xfrm>
        <a:custGeom>
          <a:avLst/>
          <a:gdLst/>
          <a:ahLst/>
          <a:cxnLst/>
          <a:rect l="0" t="0" r="0" b="0"/>
          <a:pathLst>
            <a:path>
              <a:moveTo>
                <a:pt x="675161" y="0"/>
              </a:moveTo>
              <a:lnTo>
                <a:pt x="675161" y="218967"/>
              </a:lnTo>
              <a:lnTo>
                <a:pt x="0" y="218967"/>
              </a:lnTo>
              <a:lnTo>
                <a:pt x="0" y="32131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BA3CA-86AB-445B-A425-67A124EC3E11}">
      <dsp:nvSpPr>
        <dsp:cNvPr id="0" name=""/>
        <dsp:cNvSpPr/>
      </dsp:nvSpPr>
      <dsp:spPr>
        <a:xfrm>
          <a:off x="4053108" y="98409"/>
          <a:ext cx="1104809" cy="701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F18D6C-A2C3-4928-BEDE-22F455DD1EEE}">
      <dsp:nvSpPr>
        <dsp:cNvPr id="0" name=""/>
        <dsp:cNvSpPr/>
      </dsp:nvSpPr>
      <dsp:spPr>
        <a:xfrm>
          <a:off x="4175865" y="215028"/>
          <a:ext cx="1104809" cy="701553"/>
        </a:xfrm>
        <a:prstGeom prst="roundRect">
          <a:avLst>
            <a:gd name="adj" fmla="val 10000"/>
          </a:avLst>
        </a:prstGeom>
        <a:solidFill>
          <a:srgbClr val="BBB546"/>
        </a:solidFill>
        <a:ln w="9525" cap="flat" cmpd="sng" algn="ctr">
          <a:noFill/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n-GB" sz="1000" b="0" i="0" u="none" strike="noStrike" kern="1200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Registration and subscription choice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4196413" y="235576"/>
        <a:ext cx="1063713" cy="660457"/>
      </dsp:txXfrm>
    </dsp:sp>
    <dsp:sp modelId="{75D186EA-643A-4A97-8824-000B14D85243}">
      <dsp:nvSpPr>
        <dsp:cNvPr id="0" name=""/>
        <dsp:cNvSpPr/>
      </dsp:nvSpPr>
      <dsp:spPr>
        <a:xfrm>
          <a:off x="3377947" y="1121278"/>
          <a:ext cx="1104809" cy="701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60A7C6-69A7-4427-BAA2-9F3DA76ECBE7}">
      <dsp:nvSpPr>
        <dsp:cNvPr id="0" name=""/>
        <dsp:cNvSpPr/>
      </dsp:nvSpPr>
      <dsp:spPr>
        <a:xfrm>
          <a:off x="3500704" y="1237897"/>
          <a:ext cx="1104809" cy="701553"/>
        </a:xfrm>
        <a:prstGeom prst="roundRect">
          <a:avLst>
            <a:gd name="adj" fmla="val 10000"/>
          </a:avLst>
        </a:prstGeom>
        <a:solidFill>
          <a:srgbClr val="BBB546"/>
        </a:solidFill>
        <a:ln w="9525" cap="flat" cmpd="sng" algn="ctr">
          <a:noFill/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i="0" u="none" strike="noStrike" kern="1200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Payment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3521252" y="1258445"/>
        <a:ext cx="1063713" cy="660457"/>
      </dsp:txXfrm>
    </dsp:sp>
    <dsp:sp modelId="{BB276A10-238F-42E6-9857-AB9438E89B6B}">
      <dsp:nvSpPr>
        <dsp:cNvPr id="0" name=""/>
        <dsp:cNvSpPr/>
      </dsp:nvSpPr>
      <dsp:spPr>
        <a:xfrm>
          <a:off x="677302" y="2144148"/>
          <a:ext cx="1104809" cy="701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30E4E0-3B4C-4E8D-8A4D-E9684450D0AE}">
      <dsp:nvSpPr>
        <dsp:cNvPr id="0" name=""/>
        <dsp:cNvSpPr/>
      </dsp:nvSpPr>
      <dsp:spPr>
        <a:xfrm>
          <a:off x="800059" y="2260767"/>
          <a:ext cx="1104809" cy="701553"/>
        </a:xfrm>
        <a:prstGeom prst="roundRect">
          <a:avLst>
            <a:gd name="adj" fmla="val 10000"/>
          </a:avLst>
        </a:prstGeom>
        <a:solidFill>
          <a:srgbClr val="599B8D"/>
        </a:solidFill>
        <a:ln w="9525" cap="flat" cmpd="sng" algn="ctr">
          <a:noFill/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i="0" u="none" strike="noStrike" kern="1200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Profiling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820607" y="2281315"/>
        <a:ext cx="1063713" cy="660457"/>
      </dsp:txXfrm>
    </dsp:sp>
    <dsp:sp modelId="{77B17A93-92AB-423E-A813-9E785574E15F}">
      <dsp:nvSpPr>
        <dsp:cNvPr id="0" name=""/>
        <dsp:cNvSpPr/>
      </dsp:nvSpPr>
      <dsp:spPr>
        <a:xfrm>
          <a:off x="2027625" y="2144148"/>
          <a:ext cx="1104809" cy="701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F02331-B46A-49EB-8840-2220402DC155}">
      <dsp:nvSpPr>
        <dsp:cNvPr id="0" name=""/>
        <dsp:cNvSpPr/>
      </dsp:nvSpPr>
      <dsp:spPr>
        <a:xfrm>
          <a:off x="2150381" y="2260767"/>
          <a:ext cx="1104809" cy="701553"/>
        </a:xfrm>
        <a:prstGeom prst="roundRect">
          <a:avLst>
            <a:gd name="adj" fmla="val 10000"/>
          </a:avLst>
        </a:prstGeom>
        <a:solidFill>
          <a:srgbClr val="F3BD25"/>
        </a:solidFill>
        <a:ln w="9525" cap="flat" cmpd="sng" algn="ctr">
          <a:noFill/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n-GB" sz="1000" b="0" i="0" u="none" strike="noStrike" kern="1200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KYC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2170929" y="2281315"/>
        <a:ext cx="1063713" cy="660457"/>
      </dsp:txXfrm>
    </dsp:sp>
    <dsp:sp modelId="{E466AFEF-102C-4032-BF03-B6B74B097747}">
      <dsp:nvSpPr>
        <dsp:cNvPr id="0" name=""/>
        <dsp:cNvSpPr/>
      </dsp:nvSpPr>
      <dsp:spPr>
        <a:xfrm>
          <a:off x="2141" y="3167017"/>
          <a:ext cx="1104809" cy="701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B9CCB6-0306-4EB4-ABCD-E41DA8F97CCF}">
      <dsp:nvSpPr>
        <dsp:cNvPr id="0" name=""/>
        <dsp:cNvSpPr/>
      </dsp:nvSpPr>
      <dsp:spPr>
        <a:xfrm>
          <a:off x="124897" y="3283636"/>
          <a:ext cx="1104809" cy="701553"/>
        </a:xfrm>
        <a:prstGeom prst="roundRect">
          <a:avLst>
            <a:gd name="adj" fmla="val 10000"/>
          </a:avLst>
        </a:prstGeom>
        <a:solidFill>
          <a:srgbClr val="F3BD25"/>
        </a:solidFill>
        <a:ln w="9525" cap="flat" cmpd="sng" algn="ctr">
          <a:noFill/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i="0" u="none" strike="noStrike" kern="1200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Issuance</a:t>
          </a:r>
          <a:endParaRPr lang="en-US" sz="1000" kern="1200">
            <a:solidFill>
              <a:schemeClr val="bg1"/>
            </a:solidFill>
          </a:endParaRPr>
        </a:p>
      </dsp:txBody>
      <dsp:txXfrm>
        <a:off x="145445" y="3304184"/>
        <a:ext cx="1063713" cy="660457"/>
      </dsp:txXfrm>
    </dsp:sp>
    <dsp:sp modelId="{31A5E956-814C-4311-B42E-A2C3C153FA0D}">
      <dsp:nvSpPr>
        <dsp:cNvPr id="0" name=""/>
        <dsp:cNvSpPr/>
      </dsp:nvSpPr>
      <dsp:spPr>
        <a:xfrm>
          <a:off x="1352463" y="3167017"/>
          <a:ext cx="1104809" cy="701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499E0D-8557-4A35-A658-386E28D8A14A}">
      <dsp:nvSpPr>
        <dsp:cNvPr id="0" name=""/>
        <dsp:cNvSpPr/>
      </dsp:nvSpPr>
      <dsp:spPr>
        <a:xfrm>
          <a:off x="1475220" y="3283636"/>
          <a:ext cx="1104809" cy="701553"/>
        </a:xfrm>
        <a:prstGeom prst="roundRect">
          <a:avLst>
            <a:gd name="adj" fmla="val 10000"/>
          </a:avLst>
        </a:prstGeom>
        <a:solidFill>
          <a:srgbClr val="F3BD25"/>
        </a:solidFill>
        <a:ln w="9525" cap="flat" cmpd="sng" algn="ctr">
          <a:noFill/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i="0" u="none" strike="noStrike" kern="1200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Investment</a:t>
          </a:r>
          <a:endParaRPr lang="en-GB" sz="1000" kern="1200" dirty="0">
            <a:solidFill>
              <a:schemeClr val="bg1"/>
            </a:solidFill>
          </a:endParaRPr>
        </a:p>
      </dsp:txBody>
      <dsp:txXfrm>
        <a:off x="1495768" y="3304184"/>
        <a:ext cx="1063713" cy="660457"/>
      </dsp:txXfrm>
    </dsp:sp>
    <dsp:sp modelId="{AEEC8843-C496-42A9-80D6-018543C9B10B}">
      <dsp:nvSpPr>
        <dsp:cNvPr id="0" name=""/>
        <dsp:cNvSpPr/>
      </dsp:nvSpPr>
      <dsp:spPr>
        <a:xfrm>
          <a:off x="2702786" y="3167017"/>
          <a:ext cx="1104809" cy="701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80D45F-ADF3-4865-A905-9C0139E2D4D5}">
      <dsp:nvSpPr>
        <dsp:cNvPr id="0" name=""/>
        <dsp:cNvSpPr/>
      </dsp:nvSpPr>
      <dsp:spPr>
        <a:xfrm>
          <a:off x="2825542" y="3283636"/>
          <a:ext cx="1104809" cy="701553"/>
        </a:xfrm>
        <a:prstGeom prst="roundRect">
          <a:avLst>
            <a:gd name="adj" fmla="val 10000"/>
          </a:avLst>
        </a:prstGeom>
        <a:solidFill>
          <a:srgbClr val="F3BD25"/>
        </a:solidFill>
        <a:ln w="9525" cap="flat" cmpd="sng" algn="ctr">
          <a:noFill/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i="0" u="none" strike="noStrike" kern="1200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Reference Data</a:t>
          </a:r>
          <a:endParaRPr lang="en-GB" sz="1000" kern="1200" dirty="0">
            <a:solidFill>
              <a:schemeClr val="bg1"/>
            </a:solidFill>
          </a:endParaRPr>
        </a:p>
      </dsp:txBody>
      <dsp:txXfrm>
        <a:off x="2846090" y="3304184"/>
        <a:ext cx="1063713" cy="660457"/>
      </dsp:txXfrm>
    </dsp:sp>
    <dsp:sp modelId="{F8EF352B-E4C8-40CA-ABBA-F41E456F3467}">
      <dsp:nvSpPr>
        <dsp:cNvPr id="0" name=""/>
        <dsp:cNvSpPr/>
      </dsp:nvSpPr>
      <dsp:spPr>
        <a:xfrm>
          <a:off x="4053108" y="3167017"/>
          <a:ext cx="1104809" cy="701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F3401D-53B9-46B3-94C7-62C5738FF107}">
      <dsp:nvSpPr>
        <dsp:cNvPr id="0" name=""/>
        <dsp:cNvSpPr/>
      </dsp:nvSpPr>
      <dsp:spPr>
        <a:xfrm>
          <a:off x="4175865" y="3283636"/>
          <a:ext cx="1104809" cy="701553"/>
        </a:xfrm>
        <a:prstGeom prst="roundRect">
          <a:avLst>
            <a:gd name="adj" fmla="val 10000"/>
          </a:avLst>
        </a:prstGeom>
        <a:solidFill>
          <a:srgbClr val="F3BD25"/>
        </a:solidFill>
        <a:ln w="9525" cap="flat" cmpd="sng" algn="ctr">
          <a:noFill/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i="0" u="none" strike="noStrike" kern="1200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Bulletin Board</a:t>
          </a:r>
          <a:endParaRPr lang="en-GB" sz="1000" kern="1200" dirty="0">
            <a:solidFill>
              <a:schemeClr val="bg1"/>
            </a:solidFill>
          </a:endParaRPr>
        </a:p>
      </dsp:txBody>
      <dsp:txXfrm>
        <a:off x="4196413" y="3304184"/>
        <a:ext cx="1063713" cy="660457"/>
      </dsp:txXfrm>
    </dsp:sp>
    <dsp:sp modelId="{7311652A-DD34-4443-B957-7009A1AB994C}">
      <dsp:nvSpPr>
        <dsp:cNvPr id="0" name=""/>
        <dsp:cNvSpPr/>
      </dsp:nvSpPr>
      <dsp:spPr>
        <a:xfrm>
          <a:off x="3377947" y="2144148"/>
          <a:ext cx="1104809" cy="701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611790-E68C-4655-9D96-3D097A2DC3C2}">
      <dsp:nvSpPr>
        <dsp:cNvPr id="0" name=""/>
        <dsp:cNvSpPr/>
      </dsp:nvSpPr>
      <dsp:spPr>
        <a:xfrm>
          <a:off x="3500704" y="2260767"/>
          <a:ext cx="1104809" cy="701553"/>
        </a:xfrm>
        <a:prstGeom prst="roundRect">
          <a:avLst>
            <a:gd name="adj" fmla="val 10000"/>
          </a:avLst>
        </a:prstGeom>
        <a:solidFill>
          <a:srgbClr val="599B8D"/>
        </a:solidFill>
        <a:ln w="9525" cap="flat" cmpd="sng" algn="ctr">
          <a:noFill/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i="0" u="none" strike="noStrike" kern="1200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Data search and analytics</a:t>
          </a:r>
          <a:endParaRPr lang="en-GB" sz="1000" b="0" i="0" u="none" strike="noStrike" kern="1200" cap="none" dirty="0">
            <a:solidFill>
              <a:schemeClr val="bg1"/>
            </a:solidFill>
            <a:latin typeface="Arial"/>
            <a:ea typeface="Arial"/>
            <a:cs typeface="Arial"/>
            <a:sym typeface="Arial"/>
          </a:endParaRPr>
        </a:p>
      </dsp:txBody>
      <dsp:txXfrm>
        <a:off x="3521252" y="2281315"/>
        <a:ext cx="1063713" cy="660457"/>
      </dsp:txXfrm>
    </dsp:sp>
    <dsp:sp modelId="{D66A5EBB-550A-4632-96A3-9D4433B103C9}">
      <dsp:nvSpPr>
        <dsp:cNvPr id="0" name=""/>
        <dsp:cNvSpPr/>
      </dsp:nvSpPr>
      <dsp:spPr>
        <a:xfrm>
          <a:off x="4728270" y="2144148"/>
          <a:ext cx="1104809" cy="701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1CBDB1-1DBD-410F-9F7C-CB13598E5A1F}">
      <dsp:nvSpPr>
        <dsp:cNvPr id="0" name=""/>
        <dsp:cNvSpPr/>
      </dsp:nvSpPr>
      <dsp:spPr>
        <a:xfrm>
          <a:off x="4851026" y="2260767"/>
          <a:ext cx="1104809" cy="701553"/>
        </a:xfrm>
        <a:prstGeom prst="roundRect">
          <a:avLst>
            <a:gd name="adj" fmla="val 10000"/>
          </a:avLst>
        </a:prstGeom>
        <a:solidFill>
          <a:srgbClr val="599B8D"/>
        </a:solidFill>
        <a:ln w="9525" cap="flat" cmpd="sng" algn="ctr">
          <a:noFill/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i="0" u="none" strike="noStrike" kern="1200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Communications</a:t>
          </a:r>
          <a:endParaRPr lang="en-US" sz="1000" kern="1200">
            <a:solidFill>
              <a:schemeClr val="bg1"/>
            </a:solidFill>
          </a:endParaRPr>
        </a:p>
      </dsp:txBody>
      <dsp:txXfrm>
        <a:off x="4871574" y="2281315"/>
        <a:ext cx="1063713" cy="660457"/>
      </dsp:txXfrm>
    </dsp:sp>
    <dsp:sp modelId="{CEEFAF85-09C8-44E8-907C-65FD61036599}">
      <dsp:nvSpPr>
        <dsp:cNvPr id="0" name=""/>
        <dsp:cNvSpPr/>
      </dsp:nvSpPr>
      <dsp:spPr>
        <a:xfrm>
          <a:off x="6078592" y="2144148"/>
          <a:ext cx="1104809" cy="701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31D864-4B68-40B5-8318-66565F674473}">
      <dsp:nvSpPr>
        <dsp:cNvPr id="0" name=""/>
        <dsp:cNvSpPr/>
      </dsp:nvSpPr>
      <dsp:spPr>
        <a:xfrm>
          <a:off x="6201349" y="2260767"/>
          <a:ext cx="1104809" cy="701553"/>
        </a:xfrm>
        <a:prstGeom prst="roundRect">
          <a:avLst>
            <a:gd name="adj" fmla="val 10000"/>
          </a:avLst>
        </a:prstGeom>
        <a:solidFill>
          <a:srgbClr val="599B8D"/>
        </a:solidFill>
        <a:ln w="9525" cap="flat" cmpd="sng" algn="ctr">
          <a:noFill/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u="none" strike="noStrike" kern="1200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Data upload/data access (public or private)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6221897" y="2281315"/>
        <a:ext cx="1063713" cy="660457"/>
      </dsp:txXfrm>
    </dsp:sp>
    <dsp:sp modelId="{D50C4255-19D2-449F-ACC2-D6B53997BADE}">
      <dsp:nvSpPr>
        <dsp:cNvPr id="0" name=""/>
        <dsp:cNvSpPr/>
      </dsp:nvSpPr>
      <dsp:spPr>
        <a:xfrm>
          <a:off x="4728270" y="1121278"/>
          <a:ext cx="1104809" cy="701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7E490B-7EC2-4818-8432-61ED75D23086}">
      <dsp:nvSpPr>
        <dsp:cNvPr id="0" name=""/>
        <dsp:cNvSpPr/>
      </dsp:nvSpPr>
      <dsp:spPr>
        <a:xfrm>
          <a:off x="4851026" y="1237897"/>
          <a:ext cx="1104809" cy="701553"/>
        </a:xfrm>
        <a:prstGeom prst="roundRect">
          <a:avLst>
            <a:gd name="adj" fmla="val 10000"/>
          </a:avLst>
        </a:prstGeom>
        <a:solidFill>
          <a:srgbClr val="BBB546"/>
        </a:solidFill>
        <a:ln w="9525" cap="flat" cmpd="sng" algn="ctr">
          <a:noFill/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n-GB" sz="1000" b="0" i="0" u="none" strike="noStrike" kern="1200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Free </a:t>
          </a:r>
          <a:r>
            <a:rPr lang="en-GB" sz="1000" b="0" i="0" u="none" strike="noStrike" kern="1200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rPr>
            <a:t>content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4871574" y="1258445"/>
        <a:ext cx="1063713" cy="660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a1fdfd5bbc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ga1fdfd5bbc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d72b04fb3f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gd72b04fb3f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d72b04fb3f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d72b04fb3f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d72b04fb3f_0_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d72b04fb3f_0_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b159f21916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gb159f21916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5db7b240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gd5db7b24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5db7b2405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d5db7b2405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8098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5db7b2405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d5db7b2405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9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9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12"/>
          <p:cNvGrpSpPr/>
          <p:nvPr/>
        </p:nvGrpSpPr>
        <p:grpSpPr>
          <a:xfrm>
            <a:off x="1004143" y="488625"/>
            <a:ext cx="7136669" cy="152400"/>
            <a:chOff x="1346429" y="1011300"/>
            <a:chExt cx="6452100" cy="152400"/>
          </a:xfrm>
        </p:grpSpPr>
        <p:cxnSp>
          <p:nvCxnSpPr>
            <p:cNvPr id="16" name="Google Shape;16;p1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1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8" name="Google Shape;18;p12"/>
          <p:cNvGrpSpPr/>
          <p:nvPr/>
        </p:nvGrpSpPr>
        <p:grpSpPr>
          <a:xfrm>
            <a:off x="1004151" y="4426300"/>
            <a:ext cx="7136669" cy="152400"/>
            <a:chOff x="1346435" y="3969088"/>
            <a:chExt cx="6452100" cy="152400"/>
          </a:xfrm>
        </p:grpSpPr>
        <p:cxnSp>
          <p:nvCxnSpPr>
            <p:cNvPr id="19" name="Google Shape;19;p1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" name="Google Shape;20;p1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1" name="Google Shape;21;p12"/>
          <p:cNvSpPr txBox="1">
            <a:spLocks noGrp="1"/>
          </p:cNvSpPr>
          <p:nvPr>
            <p:ph type="ctrTitle"/>
          </p:nvPr>
        </p:nvSpPr>
        <p:spPr>
          <a:xfrm>
            <a:off x="1004150" y="20565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ubTitle" idx="1"/>
          </p:nvPr>
        </p:nvSpPr>
        <p:spPr>
          <a:xfrm>
            <a:off x="2137250" y="3732521"/>
            <a:ext cx="4870500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rgbClr val="FFFFFF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FFFFFF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" name="Google Shape;40;p1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11" Type="http://schemas.openxmlformats.org/officeDocument/2006/relationships/image" Target="../media/image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>
            <a:spLocks noGrp="1"/>
          </p:cNvSpPr>
          <p:nvPr>
            <p:ph type="body" idx="1"/>
          </p:nvPr>
        </p:nvSpPr>
        <p:spPr>
          <a:xfrm>
            <a:off x="311700" y="3311325"/>
            <a:ext cx="8520600" cy="9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342E22"/>
                </a:solidFill>
              </a:rPr>
              <a:t>Generating cash for fintechs</a:t>
            </a:r>
            <a:endParaRPr>
              <a:solidFill>
                <a:srgbClr val="342E2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ctr" rtl="0">
              <a:lnSpc>
                <a:spcPct val="115000"/>
              </a:lnSpc>
              <a:spcBef>
                <a:spcPts val="3200"/>
              </a:spcBef>
              <a:spcAft>
                <a:spcPts val="1600"/>
              </a:spcAft>
              <a:buSzPts val="1800"/>
              <a:buNone/>
            </a:pPr>
            <a:r>
              <a:rPr lang="en-GB"/>
              <a:t>Est. 2011</a:t>
            </a:r>
            <a:endParaRPr/>
          </a:p>
        </p:txBody>
      </p:sp>
      <p:pic>
        <p:nvPicPr>
          <p:cNvPr id="61" name="Google Shape;6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8875" y="733114"/>
            <a:ext cx="6606250" cy="195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1"/>
          <p:cNvCxnSpPr/>
          <p:nvPr/>
        </p:nvCxnSpPr>
        <p:spPr>
          <a:xfrm>
            <a:off x="2676000" y="3024800"/>
            <a:ext cx="379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"/>
          <p:cNvSpPr txBox="1"/>
          <p:nvPr/>
        </p:nvSpPr>
        <p:spPr>
          <a:xfrm>
            <a:off x="-46625" y="4753150"/>
            <a:ext cx="65655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This pitch deck is highly confidential. Do not share with external sources.</a:t>
            </a:r>
            <a:endParaRPr sz="1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5" name="Google Shape;6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91012" y="104775"/>
            <a:ext cx="482575" cy="48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7"/>
          <p:cNvSpPr txBox="1">
            <a:spLocks noGrp="1"/>
          </p:cNvSpPr>
          <p:nvPr>
            <p:ph type="title"/>
          </p:nvPr>
        </p:nvSpPr>
        <p:spPr>
          <a:xfrm>
            <a:off x="487934" y="651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200" dirty="0" err="1"/>
              <a:t>Byrssa</a:t>
            </a:r>
            <a:r>
              <a:rPr lang="en-GB" sz="3200" dirty="0"/>
              <a:t> Road Map</a:t>
            </a:r>
            <a:endParaRPr sz="3200" dirty="0"/>
          </a:p>
        </p:txBody>
      </p:sp>
      <p:sp>
        <p:nvSpPr>
          <p:cNvPr id="472" name="Google Shape;472;p27"/>
          <p:cNvSpPr/>
          <p:nvPr/>
        </p:nvSpPr>
        <p:spPr>
          <a:xfrm>
            <a:off x="226" y="3380476"/>
            <a:ext cx="9144351" cy="29960"/>
          </a:xfrm>
          <a:custGeom>
            <a:avLst/>
            <a:gdLst/>
            <a:ahLst/>
            <a:cxnLst/>
            <a:rect l="l" t="t" r="r" b="b"/>
            <a:pathLst>
              <a:path w="287513" h="942" extrusionOk="0">
                <a:moveTo>
                  <a:pt x="476" y="0"/>
                </a:moveTo>
                <a:cubicBezTo>
                  <a:pt x="215" y="0"/>
                  <a:pt x="0" y="203"/>
                  <a:pt x="0" y="465"/>
                </a:cubicBezTo>
                <a:cubicBezTo>
                  <a:pt x="0" y="727"/>
                  <a:pt x="215" y="941"/>
                  <a:pt x="476" y="941"/>
                </a:cubicBezTo>
                <a:lnTo>
                  <a:pt x="287036" y="941"/>
                </a:lnTo>
                <a:cubicBezTo>
                  <a:pt x="287298" y="941"/>
                  <a:pt x="287512" y="727"/>
                  <a:pt x="287512" y="465"/>
                </a:cubicBezTo>
                <a:cubicBezTo>
                  <a:pt x="287512" y="203"/>
                  <a:pt x="287298" y="0"/>
                  <a:pt x="28703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27"/>
          <p:cNvSpPr/>
          <p:nvPr/>
        </p:nvSpPr>
        <p:spPr>
          <a:xfrm>
            <a:off x="2496530" y="1455406"/>
            <a:ext cx="31455" cy="54546"/>
          </a:xfrm>
          <a:custGeom>
            <a:avLst/>
            <a:gdLst/>
            <a:ahLst/>
            <a:cxnLst/>
            <a:rect l="l" t="t" r="r" b="b"/>
            <a:pathLst>
              <a:path w="989" h="1715" extrusionOk="0">
                <a:moveTo>
                  <a:pt x="0" y="0"/>
                </a:moveTo>
                <a:lnTo>
                  <a:pt x="0" y="1715"/>
                </a:lnTo>
                <a:lnTo>
                  <a:pt x="988" y="1715"/>
                </a:lnTo>
                <a:lnTo>
                  <a:pt x="9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27"/>
          <p:cNvSpPr/>
          <p:nvPr/>
        </p:nvSpPr>
        <p:spPr>
          <a:xfrm>
            <a:off x="1858690" y="1475855"/>
            <a:ext cx="117424" cy="117424"/>
          </a:xfrm>
          <a:custGeom>
            <a:avLst/>
            <a:gdLst/>
            <a:ahLst/>
            <a:cxnLst/>
            <a:rect l="l" t="t" r="r" b="b"/>
            <a:pathLst>
              <a:path w="3692" h="3692" extrusionOk="0">
                <a:moveTo>
                  <a:pt x="1846" y="0"/>
                </a:moveTo>
                <a:cubicBezTo>
                  <a:pt x="834" y="0"/>
                  <a:pt x="0" y="822"/>
                  <a:pt x="0" y="1846"/>
                </a:cubicBezTo>
                <a:cubicBezTo>
                  <a:pt x="0" y="2858"/>
                  <a:pt x="834" y="3691"/>
                  <a:pt x="1846" y="3691"/>
                </a:cubicBezTo>
                <a:cubicBezTo>
                  <a:pt x="2870" y="3691"/>
                  <a:pt x="3691" y="2858"/>
                  <a:pt x="3691" y="1846"/>
                </a:cubicBezTo>
                <a:cubicBezTo>
                  <a:pt x="3691" y="822"/>
                  <a:pt x="2870" y="0"/>
                  <a:pt x="18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27"/>
          <p:cNvSpPr/>
          <p:nvPr/>
        </p:nvSpPr>
        <p:spPr>
          <a:xfrm>
            <a:off x="5037458" y="1475855"/>
            <a:ext cx="117424" cy="117424"/>
          </a:xfrm>
          <a:custGeom>
            <a:avLst/>
            <a:gdLst/>
            <a:ahLst/>
            <a:cxnLst/>
            <a:rect l="l" t="t" r="r" b="b"/>
            <a:pathLst>
              <a:path w="3692" h="3692" extrusionOk="0">
                <a:moveTo>
                  <a:pt x="1846" y="0"/>
                </a:moveTo>
                <a:cubicBezTo>
                  <a:pt x="834" y="0"/>
                  <a:pt x="1" y="822"/>
                  <a:pt x="1" y="1846"/>
                </a:cubicBezTo>
                <a:cubicBezTo>
                  <a:pt x="1" y="2858"/>
                  <a:pt x="834" y="3691"/>
                  <a:pt x="1846" y="3691"/>
                </a:cubicBezTo>
                <a:cubicBezTo>
                  <a:pt x="2870" y="3691"/>
                  <a:pt x="3692" y="2858"/>
                  <a:pt x="3692" y="1846"/>
                </a:cubicBezTo>
                <a:cubicBezTo>
                  <a:pt x="3692" y="822"/>
                  <a:pt x="2870" y="0"/>
                  <a:pt x="18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27"/>
          <p:cNvSpPr/>
          <p:nvPr/>
        </p:nvSpPr>
        <p:spPr>
          <a:xfrm>
            <a:off x="5049957" y="1488354"/>
            <a:ext cx="92425" cy="92425"/>
          </a:xfrm>
          <a:custGeom>
            <a:avLst/>
            <a:gdLst/>
            <a:ahLst/>
            <a:cxnLst/>
            <a:rect l="l" t="t" r="r" b="b"/>
            <a:pathLst>
              <a:path w="2906" h="2906" extrusionOk="0">
                <a:moveTo>
                  <a:pt x="1453" y="0"/>
                </a:moveTo>
                <a:cubicBezTo>
                  <a:pt x="655" y="0"/>
                  <a:pt x="1" y="643"/>
                  <a:pt x="1" y="1453"/>
                </a:cubicBezTo>
                <a:cubicBezTo>
                  <a:pt x="1" y="2250"/>
                  <a:pt x="655" y="2905"/>
                  <a:pt x="1453" y="2905"/>
                </a:cubicBezTo>
                <a:cubicBezTo>
                  <a:pt x="2263" y="2905"/>
                  <a:pt x="2906" y="2250"/>
                  <a:pt x="2906" y="1453"/>
                </a:cubicBezTo>
                <a:cubicBezTo>
                  <a:pt x="2906" y="643"/>
                  <a:pt x="2263" y="0"/>
                  <a:pt x="1453" y="0"/>
                </a:cubicBezTo>
                <a:close/>
              </a:path>
            </a:pathLst>
          </a:custGeom>
          <a:solidFill>
            <a:srgbClr val="599B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7"/>
          <p:cNvSpPr/>
          <p:nvPr/>
        </p:nvSpPr>
        <p:spPr>
          <a:xfrm>
            <a:off x="4009714" y="1455406"/>
            <a:ext cx="31455" cy="54546"/>
          </a:xfrm>
          <a:custGeom>
            <a:avLst/>
            <a:gdLst/>
            <a:ahLst/>
            <a:cxnLst/>
            <a:rect l="l" t="t" r="r" b="b"/>
            <a:pathLst>
              <a:path w="989" h="1715" extrusionOk="0">
                <a:moveTo>
                  <a:pt x="0" y="0"/>
                </a:moveTo>
                <a:lnTo>
                  <a:pt x="0" y="1715"/>
                </a:lnTo>
                <a:lnTo>
                  <a:pt x="988" y="1715"/>
                </a:lnTo>
                <a:lnTo>
                  <a:pt x="9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7"/>
          <p:cNvSpPr/>
          <p:nvPr/>
        </p:nvSpPr>
        <p:spPr>
          <a:xfrm>
            <a:off x="7188483" y="1455406"/>
            <a:ext cx="31455" cy="54546"/>
          </a:xfrm>
          <a:custGeom>
            <a:avLst/>
            <a:gdLst/>
            <a:ahLst/>
            <a:cxnLst/>
            <a:rect l="l" t="t" r="r" b="b"/>
            <a:pathLst>
              <a:path w="989" h="1715" extrusionOk="0">
                <a:moveTo>
                  <a:pt x="1" y="0"/>
                </a:moveTo>
                <a:lnTo>
                  <a:pt x="1" y="1715"/>
                </a:lnTo>
                <a:lnTo>
                  <a:pt x="989" y="1715"/>
                </a:lnTo>
                <a:lnTo>
                  <a:pt x="98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7"/>
          <p:cNvSpPr/>
          <p:nvPr/>
        </p:nvSpPr>
        <p:spPr>
          <a:xfrm>
            <a:off x="5599099" y="1455406"/>
            <a:ext cx="31455" cy="54546"/>
          </a:xfrm>
          <a:custGeom>
            <a:avLst/>
            <a:gdLst/>
            <a:ahLst/>
            <a:cxnLst/>
            <a:rect l="l" t="t" r="r" b="b"/>
            <a:pathLst>
              <a:path w="989" h="1715" extrusionOk="0">
                <a:moveTo>
                  <a:pt x="0" y="0"/>
                </a:moveTo>
                <a:lnTo>
                  <a:pt x="0" y="1715"/>
                </a:lnTo>
                <a:lnTo>
                  <a:pt x="989" y="1715"/>
                </a:lnTo>
                <a:lnTo>
                  <a:pt x="98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9" name="Google Shape;489;p27"/>
          <p:cNvGrpSpPr/>
          <p:nvPr/>
        </p:nvGrpSpPr>
        <p:grpSpPr>
          <a:xfrm>
            <a:off x="2259471" y="907089"/>
            <a:ext cx="1951391" cy="2567344"/>
            <a:chOff x="2259471" y="1470626"/>
            <a:chExt cx="1951391" cy="2567344"/>
          </a:xfrm>
          <a:solidFill>
            <a:srgbClr val="6D777C"/>
          </a:solidFill>
        </p:grpSpPr>
        <p:sp>
          <p:nvSpPr>
            <p:cNvPr id="490" name="Google Shape;490;p27"/>
            <p:cNvSpPr/>
            <p:nvPr/>
          </p:nvSpPr>
          <p:spPr>
            <a:xfrm>
              <a:off x="3448074" y="2039392"/>
              <a:ext cx="117424" cy="117424"/>
            </a:xfrm>
            <a:custGeom>
              <a:avLst/>
              <a:gdLst/>
              <a:ahLst/>
              <a:cxnLst/>
              <a:rect l="l" t="t" r="r" b="b"/>
              <a:pathLst>
                <a:path w="3692" h="3692" extrusionOk="0">
                  <a:moveTo>
                    <a:pt x="1846" y="0"/>
                  </a:moveTo>
                  <a:cubicBezTo>
                    <a:pt x="834" y="0"/>
                    <a:pt x="0" y="822"/>
                    <a:pt x="0" y="1846"/>
                  </a:cubicBezTo>
                  <a:cubicBezTo>
                    <a:pt x="0" y="2858"/>
                    <a:pt x="834" y="3691"/>
                    <a:pt x="1846" y="3691"/>
                  </a:cubicBezTo>
                  <a:cubicBezTo>
                    <a:pt x="2870" y="3691"/>
                    <a:pt x="3691" y="2858"/>
                    <a:pt x="3691" y="1846"/>
                  </a:cubicBezTo>
                  <a:cubicBezTo>
                    <a:pt x="3691" y="822"/>
                    <a:pt x="2870" y="0"/>
                    <a:pt x="1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7"/>
            <p:cNvSpPr/>
            <p:nvPr/>
          </p:nvSpPr>
          <p:spPr>
            <a:xfrm>
              <a:off x="3460573" y="2051891"/>
              <a:ext cx="92425" cy="92425"/>
            </a:xfrm>
            <a:custGeom>
              <a:avLst/>
              <a:gdLst/>
              <a:ahLst/>
              <a:cxnLst/>
              <a:rect l="l" t="t" r="r" b="b"/>
              <a:pathLst>
                <a:path w="2906" h="2906" extrusionOk="0">
                  <a:moveTo>
                    <a:pt x="1453" y="0"/>
                  </a:moveTo>
                  <a:cubicBezTo>
                    <a:pt x="655" y="0"/>
                    <a:pt x="0" y="643"/>
                    <a:pt x="0" y="1453"/>
                  </a:cubicBezTo>
                  <a:cubicBezTo>
                    <a:pt x="0" y="2250"/>
                    <a:pt x="655" y="2905"/>
                    <a:pt x="1453" y="2905"/>
                  </a:cubicBezTo>
                  <a:cubicBezTo>
                    <a:pt x="2263" y="2905"/>
                    <a:pt x="2905" y="2250"/>
                    <a:pt x="2905" y="1453"/>
                  </a:cubicBezTo>
                  <a:cubicBezTo>
                    <a:pt x="2905" y="643"/>
                    <a:pt x="2263" y="0"/>
                    <a:pt x="1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7"/>
            <p:cNvSpPr/>
            <p:nvPr/>
          </p:nvSpPr>
          <p:spPr>
            <a:xfrm>
              <a:off x="2621102" y="3880026"/>
              <a:ext cx="157562" cy="157944"/>
            </a:xfrm>
            <a:custGeom>
              <a:avLst/>
              <a:gdLst/>
              <a:ahLst/>
              <a:cxnLst/>
              <a:rect l="l" t="t" r="r" b="b"/>
              <a:pathLst>
                <a:path w="4954" h="4966" extrusionOk="0">
                  <a:moveTo>
                    <a:pt x="2477" y="0"/>
                  </a:moveTo>
                  <a:cubicBezTo>
                    <a:pt x="1107" y="0"/>
                    <a:pt x="0" y="1108"/>
                    <a:pt x="0" y="2477"/>
                  </a:cubicBezTo>
                  <a:cubicBezTo>
                    <a:pt x="0" y="3858"/>
                    <a:pt x="1107" y="4965"/>
                    <a:pt x="2477" y="4965"/>
                  </a:cubicBezTo>
                  <a:cubicBezTo>
                    <a:pt x="3846" y="4965"/>
                    <a:pt x="4953" y="3858"/>
                    <a:pt x="4953" y="2477"/>
                  </a:cubicBezTo>
                  <a:cubicBezTo>
                    <a:pt x="4953" y="1108"/>
                    <a:pt x="3846" y="0"/>
                    <a:pt x="2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7"/>
            <p:cNvSpPr/>
            <p:nvPr/>
          </p:nvSpPr>
          <p:spPr>
            <a:xfrm>
              <a:off x="2637767" y="3896691"/>
              <a:ext cx="124230" cy="124230"/>
            </a:xfrm>
            <a:custGeom>
              <a:avLst/>
              <a:gdLst/>
              <a:ahLst/>
              <a:cxnLst/>
              <a:rect l="l" t="t" r="r" b="b"/>
              <a:pathLst>
                <a:path w="3906" h="3906" extrusionOk="0">
                  <a:moveTo>
                    <a:pt x="1953" y="0"/>
                  </a:moveTo>
                  <a:cubicBezTo>
                    <a:pt x="869" y="0"/>
                    <a:pt x="0" y="881"/>
                    <a:pt x="0" y="1953"/>
                  </a:cubicBezTo>
                  <a:cubicBezTo>
                    <a:pt x="0" y="3036"/>
                    <a:pt x="869" y="3905"/>
                    <a:pt x="1953" y="3905"/>
                  </a:cubicBezTo>
                  <a:cubicBezTo>
                    <a:pt x="3036" y="3905"/>
                    <a:pt x="3905" y="3036"/>
                    <a:pt x="3905" y="1953"/>
                  </a:cubicBezTo>
                  <a:cubicBezTo>
                    <a:pt x="3905" y="881"/>
                    <a:pt x="3036" y="0"/>
                    <a:pt x="1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7"/>
            <p:cNvSpPr/>
            <p:nvPr/>
          </p:nvSpPr>
          <p:spPr>
            <a:xfrm>
              <a:off x="2259471" y="1470626"/>
              <a:ext cx="1247392" cy="2488328"/>
            </a:xfrm>
            <a:custGeom>
              <a:avLst/>
              <a:gdLst/>
              <a:ahLst/>
              <a:cxnLst/>
              <a:rect l="l" t="t" r="r" b="b"/>
              <a:pathLst>
                <a:path w="39220" h="78237" fill="none" extrusionOk="0">
                  <a:moveTo>
                    <a:pt x="39220" y="19611"/>
                  </a:moveTo>
                  <a:cubicBezTo>
                    <a:pt x="39220" y="8788"/>
                    <a:pt x="30445" y="1"/>
                    <a:pt x="19610" y="1"/>
                  </a:cubicBezTo>
                  <a:cubicBezTo>
                    <a:pt x="8776" y="1"/>
                    <a:pt x="1" y="8788"/>
                    <a:pt x="1" y="19611"/>
                  </a:cubicBezTo>
                  <a:cubicBezTo>
                    <a:pt x="1" y="28374"/>
                    <a:pt x="5751" y="35803"/>
                    <a:pt x="13681" y="38315"/>
                  </a:cubicBezTo>
                  <a:lnTo>
                    <a:pt x="13681" y="78237"/>
                  </a:lnTo>
                </a:path>
              </a:pathLst>
            </a:custGeom>
            <a:grpFill/>
            <a:ln w="15775" cap="flat" cmpd="sng">
              <a:solidFill>
                <a:srgbClr val="6D777C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7"/>
            <p:cNvSpPr/>
            <p:nvPr/>
          </p:nvSpPr>
          <p:spPr>
            <a:xfrm>
              <a:off x="2323076" y="1534264"/>
              <a:ext cx="1120172" cy="1120140"/>
            </a:xfrm>
            <a:custGeom>
              <a:avLst/>
              <a:gdLst/>
              <a:ahLst/>
              <a:cxnLst/>
              <a:rect l="l" t="t" r="r" b="b"/>
              <a:pathLst>
                <a:path w="35220" h="35219" extrusionOk="0">
                  <a:moveTo>
                    <a:pt x="17610" y="0"/>
                  </a:moveTo>
                  <a:cubicBezTo>
                    <a:pt x="7883" y="0"/>
                    <a:pt x="1" y="7894"/>
                    <a:pt x="1" y="17610"/>
                  </a:cubicBezTo>
                  <a:cubicBezTo>
                    <a:pt x="1" y="27337"/>
                    <a:pt x="7883" y="35219"/>
                    <a:pt x="17610" y="35219"/>
                  </a:cubicBezTo>
                  <a:cubicBezTo>
                    <a:pt x="27338" y="35219"/>
                    <a:pt x="35220" y="27337"/>
                    <a:pt x="35220" y="17610"/>
                  </a:cubicBezTo>
                  <a:cubicBezTo>
                    <a:pt x="35220" y="7894"/>
                    <a:pt x="27338" y="0"/>
                    <a:pt x="176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7"/>
            <p:cNvSpPr/>
            <p:nvPr/>
          </p:nvSpPr>
          <p:spPr>
            <a:xfrm>
              <a:off x="2516597" y="1733797"/>
              <a:ext cx="727826" cy="727857"/>
            </a:xfrm>
            <a:custGeom>
              <a:avLst/>
              <a:gdLst/>
              <a:ahLst/>
              <a:cxnLst/>
              <a:rect l="l" t="t" r="r" b="b"/>
              <a:pathLst>
                <a:path w="22884" h="22885" extrusionOk="0">
                  <a:moveTo>
                    <a:pt x="11442" y="1"/>
                  </a:moveTo>
                  <a:cubicBezTo>
                    <a:pt x="5120" y="1"/>
                    <a:pt x="0" y="5120"/>
                    <a:pt x="0" y="11443"/>
                  </a:cubicBezTo>
                  <a:cubicBezTo>
                    <a:pt x="0" y="17765"/>
                    <a:pt x="5120" y="22885"/>
                    <a:pt x="11442" y="22885"/>
                  </a:cubicBezTo>
                  <a:cubicBezTo>
                    <a:pt x="17764" y="22885"/>
                    <a:pt x="22884" y="17765"/>
                    <a:pt x="22884" y="11443"/>
                  </a:cubicBezTo>
                  <a:cubicBezTo>
                    <a:pt x="22884" y="5120"/>
                    <a:pt x="17764" y="1"/>
                    <a:pt x="1144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GB" sz="1500" b="0" i="0" u="none" strike="noStrike" cap="none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2021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GB" sz="1500" b="0" i="0" u="none" strike="noStrike" cap="none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IQ</a:t>
              </a:r>
              <a:endParaRPr sz="1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97" name="Google Shape;497;p27"/>
            <p:cNvSpPr txBox="1"/>
            <p:nvPr/>
          </p:nvSpPr>
          <p:spPr>
            <a:xfrm>
              <a:off x="2761997" y="2697625"/>
              <a:ext cx="1448865" cy="1006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marR="0" lvl="0" indent="-1714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GB" sz="1200" b="0" i="0" u="none" strike="noStrike" cap="none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Advisory board established</a:t>
              </a:r>
              <a:endParaRPr dirty="0"/>
            </a:p>
            <a:p>
              <a:pPr marL="171450" marR="0" lvl="0" indent="-1714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GB" sz="1200" b="0" i="0" u="none" strike="noStrike" cap="none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Feasibility study completion</a:t>
              </a:r>
              <a:endParaRPr dirty="0"/>
            </a:p>
          </p:txBody>
        </p:sp>
      </p:grpSp>
      <p:grpSp>
        <p:nvGrpSpPr>
          <p:cNvPr id="498" name="Google Shape;498;p27"/>
          <p:cNvGrpSpPr/>
          <p:nvPr/>
        </p:nvGrpSpPr>
        <p:grpSpPr>
          <a:xfrm>
            <a:off x="3848855" y="907089"/>
            <a:ext cx="2011512" cy="2567344"/>
            <a:chOff x="3848855" y="1470626"/>
            <a:chExt cx="2011512" cy="2567344"/>
          </a:xfrm>
          <a:solidFill>
            <a:srgbClr val="599B8D"/>
          </a:solidFill>
        </p:grpSpPr>
        <p:sp>
          <p:nvSpPr>
            <p:cNvPr id="499" name="Google Shape;499;p27"/>
            <p:cNvSpPr/>
            <p:nvPr/>
          </p:nvSpPr>
          <p:spPr>
            <a:xfrm>
              <a:off x="4203299" y="3880026"/>
              <a:ext cx="157912" cy="157944"/>
            </a:xfrm>
            <a:custGeom>
              <a:avLst/>
              <a:gdLst/>
              <a:ahLst/>
              <a:cxnLst/>
              <a:rect l="l" t="t" r="r" b="b"/>
              <a:pathLst>
                <a:path w="4965" h="4966" extrusionOk="0">
                  <a:moveTo>
                    <a:pt x="2477" y="0"/>
                  </a:moveTo>
                  <a:cubicBezTo>
                    <a:pt x="1107" y="0"/>
                    <a:pt x="0" y="1108"/>
                    <a:pt x="0" y="2477"/>
                  </a:cubicBezTo>
                  <a:cubicBezTo>
                    <a:pt x="0" y="3858"/>
                    <a:pt x="1107" y="4965"/>
                    <a:pt x="2477" y="4965"/>
                  </a:cubicBezTo>
                  <a:cubicBezTo>
                    <a:pt x="3858" y="4965"/>
                    <a:pt x="4965" y="3858"/>
                    <a:pt x="4965" y="2477"/>
                  </a:cubicBezTo>
                  <a:cubicBezTo>
                    <a:pt x="4965" y="1108"/>
                    <a:pt x="3858" y="0"/>
                    <a:pt x="2477" y="0"/>
                  </a:cubicBezTo>
                  <a:close/>
                </a:path>
              </a:pathLst>
            </a:custGeom>
            <a:grpFill/>
            <a:ln>
              <a:solidFill>
                <a:srgbClr val="599B8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7"/>
            <p:cNvSpPr/>
            <p:nvPr/>
          </p:nvSpPr>
          <p:spPr>
            <a:xfrm>
              <a:off x="4219964" y="3896691"/>
              <a:ext cx="124612" cy="124230"/>
            </a:xfrm>
            <a:custGeom>
              <a:avLst/>
              <a:gdLst/>
              <a:ahLst/>
              <a:cxnLst/>
              <a:rect l="l" t="t" r="r" b="b"/>
              <a:pathLst>
                <a:path w="3918" h="3906" extrusionOk="0">
                  <a:moveTo>
                    <a:pt x="1953" y="0"/>
                  </a:moveTo>
                  <a:cubicBezTo>
                    <a:pt x="881" y="0"/>
                    <a:pt x="0" y="881"/>
                    <a:pt x="0" y="1953"/>
                  </a:cubicBezTo>
                  <a:cubicBezTo>
                    <a:pt x="0" y="3036"/>
                    <a:pt x="881" y="3905"/>
                    <a:pt x="1953" y="3905"/>
                  </a:cubicBezTo>
                  <a:cubicBezTo>
                    <a:pt x="3036" y="3905"/>
                    <a:pt x="3917" y="3036"/>
                    <a:pt x="3917" y="1953"/>
                  </a:cubicBezTo>
                  <a:cubicBezTo>
                    <a:pt x="3917" y="881"/>
                    <a:pt x="3036" y="0"/>
                    <a:pt x="1953" y="0"/>
                  </a:cubicBezTo>
                  <a:close/>
                </a:path>
              </a:pathLst>
            </a:custGeom>
            <a:grpFill/>
            <a:ln>
              <a:solidFill>
                <a:srgbClr val="599B8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3848855" y="1470626"/>
              <a:ext cx="1247424" cy="2488328"/>
            </a:xfrm>
            <a:custGeom>
              <a:avLst/>
              <a:gdLst/>
              <a:ahLst/>
              <a:cxnLst/>
              <a:rect l="l" t="t" r="r" b="b"/>
              <a:pathLst>
                <a:path w="39221" h="78237" fill="none" extrusionOk="0">
                  <a:moveTo>
                    <a:pt x="39220" y="19611"/>
                  </a:moveTo>
                  <a:cubicBezTo>
                    <a:pt x="39220" y="8788"/>
                    <a:pt x="30445" y="1"/>
                    <a:pt x="19611" y="1"/>
                  </a:cubicBezTo>
                  <a:cubicBezTo>
                    <a:pt x="8776" y="1"/>
                    <a:pt x="1" y="8788"/>
                    <a:pt x="1" y="19611"/>
                  </a:cubicBezTo>
                  <a:cubicBezTo>
                    <a:pt x="1" y="28374"/>
                    <a:pt x="5752" y="35803"/>
                    <a:pt x="13681" y="38315"/>
                  </a:cubicBezTo>
                  <a:lnTo>
                    <a:pt x="13681" y="78237"/>
                  </a:lnTo>
                </a:path>
              </a:pathLst>
            </a:custGeom>
            <a:grpFill/>
            <a:ln w="15775" cap="flat" cmpd="sng">
              <a:solidFill>
                <a:srgbClr val="599B8D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7"/>
            <p:cNvSpPr/>
            <p:nvPr/>
          </p:nvSpPr>
          <p:spPr>
            <a:xfrm>
              <a:off x="3912493" y="1534264"/>
              <a:ext cx="1120140" cy="1120140"/>
            </a:xfrm>
            <a:custGeom>
              <a:avLst/>
              <a:gdLst/>
              <a:ahLst/>
              <a:cxnLst/>
              <a:rect l="l" t="t" r="r" b="b"/>
              <a:pathLst>
                <a:path w="35219" h="35219" extrusionOk="0">
                  <a:moveTo>
                    <a:pt x="17610" y="0"/>
                  </a:moveTo>
                  <a:cubicBezTo>
                    <a:pt x="7882" y="0"/>
                    <a:pt x="0" y="7894"/>
                    <a:pt x="0" y="17610"/>
                  </a:cubicBezTo>
                  <a:cubicBezTo>
                    <a:pt x="0" y="27337"/>
                    <a:pt x="7882" y="35219"/>
                    <a:pt x="17610" y="35219"/>
                  </a:cubicBezTo>
                  <a:cubicBezTo>
                    <a:pt x="27337" y="35219"/>
                    <a:pt x="35219" y="27337"/>
                    <a:pt x="35219" y="17610"/>
                  </a:cubicBezTo>
                  <a:cubicBezTo>
                    <a:pt x="35219" y="7894"/>
                    <a:pt x="27337" y="0"/>
                    <a:pt x="17610" y="0"/>
                  </a:cubicBezTo>
                  <a:close/>
                </a:path>
              </a:pathLst>
            </a:custGeom>
            <a:grpFill/>
            <a:ln>
              <a:solidFill>
                <a:srgbClr val="599B8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7"/>
            <p:cNvSpPr/>
            <p:nvPr/>
          </p:nvSpPr>
          <p:spPr>
            <a:xfrm>
              <a:off x="4105982" y="1733797"/>
              <a:ext cx="727826" cy="727857"/>
            </a:xfrm>
            <a:custGeom>
              <a:avLst/>
              <a:gdLst/>
              <a:ahLst/>
              <a:cxnLst/>
              <a:rect l="l" t="t" r="r" b="b"/>
              <a:pathLst>
                <a:path w="22884" h="22885" extrusionOk="0">
                  <a:moveTo>
                    <a:pt x="11442" y="1"/>
                  </a:moveTo>
                  <a:cubicBezTo>
                    <a:pt x="5120" y="1"/>
                    <a:pt x="0" y="5120"/>
                    <a:pt x="0" y="11443"/>
                  </a:cubicBezTo>
                  <a:cubicBezTo>
                    <a:pt x="0" y="17765"/>
                    <a:pt x="5120" y="22885"/>
                    <a:pt x="11442" y="22885"/>
                  </a:cubicBezTo>
                  <a:cubicBezTo>
                    <a:pt x="17764" y="22885"/>
                    <a:pt x="22884" y="17765"/>
                    <a:pt x="22884" y="11443"/>
                  </a:cubicBezTo>
                  <a:cubicBezTo>
                    <a:pt x="22884" y="5120"/>
                    <a:pt x="17764" y="1"/>
                    <a:pt x="1144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599B8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GB" sz="1500" b="0" i="0" u="none" strike="noStrike" cap="none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2021</a:t>
              </a:r>
              <a:endParaRPr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GB" sz="1500" b="0" i="0" u="none" strike="noStrike" cap="none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2Q</a:t>
              </a:r>
              <a:endParaRPr sz="1500" b="0" i="0" u="none" strike="noStrike" cap="none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04" name="Google Shape;504;p27"/>
            <p:cNvSpPr txBox="1"/>
            <p:nvPr/>
          </p:nvSpPr>
          <p:spPr>
            <a:xfrm>
              <a:off x="4331971" y="2957282"/>
              <a:ext cx="1528396" cy="802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GB" sz="1200" b="0" i="0" u="none" strike="noStrike" cap="none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BYRSSA holding founded</a:t>
              </a:r>
              <a:endParaRPr dirty="0"/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GB" sz="1200" b="0" i="0" u="none" strike="noStrike" cap="none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Launch pre-seed </a:t>
              </a:r>
              <a:r>
                <a:rPr lang="en-GB" sz="1200" b="0" i="0" u="none" strike="noStrike" cap="none" dirty="0" err="1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fundrasing</a:t>
              </a:r>
              <a:endParaRPr sz="1200" b="0" i="0" u="none" strike="noStrike" cap="none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GB" sz="1200" b="0" i="0" u="none" strike="noStrike" cap="none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MVP development</a:t>
              </a:r>
              <a:endParaRPr dirty="0"/>
            </a:p>
          </p:txBody>
        </p:sp>
      </p:grpSp>
      <p:grpSp>
        <p:nvGrpSpPr>
          <p:cNvPr id="505" name="Google Shape;505;p27"/>
          <p:cNvGrpSpPr/>
          <p:nvPr/>
        </p:nvGrpSpPr>
        <p:grpSpPr>
          <a:xfrm>
            <a:off x="5438271" y="907089"/>
            <a:ext cx="2011480" cy="2567344"/>
            <a:chOff x="5438271" y="1470626"/>
            <a:chExt cx="2011480" cy="2567344"/>
          </a:xfrm>
          <a:solidFill>
            <a:srgbClr val="BBB546"/>
          </a:solidFill>
        </p:grpSpPr>
        <p:sp>
          <p:nvSpPr>
            <p:cNvPr id="506" name="Google Shape;506;p27"/>
            <p:cNvSpPr/>
            <p:nvPr/>
          </p:nvSpPr>
          <p:spPr>
            <a:xfrm>
              <a:off x="5793065" y="3880026"/>
              <a:ext cx="157944" cy="157944"/>
            </a:xfrm>
            <a:custGeom>
              <a:avLst/>
              <a:gdLst/>
              <a:ahLst/>
              <a:cxnLst/>
              <a:rect l="l" t="t" r="r" b="b"/>
              <a:pathLst>
                <a:path w="4966" h="4966" extrusionOk="0">
                  <a:moveTo>
                    <a:pt x="2477" y="0"/>
                  </a:moveTo>
                  <a:cubicBezTo>
                    <a:pt x="1108" y="0"/>
                    <a:pt x="0" y="1108"/>
                    <a:pt x="0" y="2477"/>
                  </a:cubicBezTo>
                  <a:cubicBezTo>
                    <a:pt x="0" y="3858"/>
                    <a:pt x="1108" y="4965"/>
                    <a:pt x="2477" y="4965"/>
                  </a:cubicBezTo>
                  <a:cubicBezTo>
                    <a:pt x="3846" y="4965"/>
                    <a:pt x="4965" y="3858"/>
                    <a:pt x="4965" y="2477"/>
                  </a:cubicBezTo>
                  <a:cubicBezTo>
                    <a:pt x="4965" y="1108"/>
                    <a:pt x="3846" y="0"/>
                    <a:pt x="2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7"/>
            <p:cNvSpPr/>
            <p:nvPr/>
          </p:nvSpPr>
          <p:spPr>
            <a:xfrm>
              <a:off x="5809730" y="3896691"/>
              <a:ext cx="124230" cy="124230"/>
            </a:xfrm>
            <a:custGeom>
              <a:avLst/>
              <a:gdLst/>
              <a:ahLst/>
              <a:cxnLst/>
              <a:rect l="l" t="t" r="r" b="b"/>
              <a:pathLst>
                <a:path w="3906" h="3906" extrusionOk="0">
                  <a:moveTo>
                    <a:pt x="1953" y="0"/>
                  </a:moveTo>
                  <a:cubicBezTo>
                    <a:pt x="881" y="0"/>
                    <a:pt x="0" y="881"/>
                    <a:pt x="0" y="1953"/>
                  </a:cubicBezTo>
                  <a:cubicBezTo>
                    <a:pt x="0" y="3036"/>
                    <a:pt x="881" y="3905"/>
                    <a:pt x="1953" y="3905"/>
                  </a:cubicBezTo>
                  <a:cubicBezTo>
                    <a:pt x="3036" y="3905"/>
                    <a:pt x="3905" y="3036"/>
                    <a:pt x="3905" y="1953"/>
                  </a:cubicBezTo>
                  <a:cubicBezTo>
                    <a:pt x="3905" y="881"/>
                    <a:pt x="3036" y="0"/>
                    <a:pt x="1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7"/>
            <p:cNvSpPr/>
            <p:nvPr/>
          </p:nvSpPr>
          <p:spPr>
            <a:xfrm>
              <a:off x="5438271" y="1470626"/>
              <a:ext cx="1247392" cy="2488328"/>
            </a:xfrm>
            <a:custGeom>
              <a:avLst/>
              <a:gdLst/>
              <a:ahLst/>
              <a:cxnLst/>
              <a:rect l="l" t="t" r="r" b="b"/>
              <a:pathLst>
                <a:path w="39220" h="78237" fill="none" extrusionOk="0">
                  <a:moveTo>
                    <a:pt x="39219" y="19611"/>
                  </a:moveTo>
                  <a:cubicBezTo>
                    <a:pt x="39219" y="8788"/>
                    <a:pt x="30444" y="1"/>
                    <a:pt x="19610" y="1"/>
                  </a:cubicBezTo>
                  <a:cubicBezTo>
                    <a:pt x="8775" y="1"/>
                    <a:pt x="0" y="8788"/>
                    <a:pt x="0" y="19611"/>
                  </a:cubicBezTo>
                  <a:cubicBezTo>
                    <a:pt x="0" y="28374"/>
                    <a:pt x="5751" y="35803"/>
                    <a:pt x="13680" y="38315"/>
                  </a:cubicBezTo>
                  <a:lnTo>
                    <a:pt x="13680" y="78237"/>
                  </a:lnTo>
                </a:path>
              </a:pathLst>
            </a:custGeom>
            <a:ln w="12700">
              <a:solidFill>
                <a:srgbClr val="BBB546"/>
              </a:solidFill>
              <a:headEnd type="none" w="sm" len="sm"/>
              <a:tailEnd type="none" w="sm" len="sm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7"/>
            <p:cNvSpPr/>
            <p:nvPr/>
          </p:nvSpPr>
          <p:spPr>
            <a:xfrm>
              <a:off x="6626843" y="2039392"/>
              <a:ext cx="117424" cy="117424"/>
            </a:xfrm>
            <a:custGeom>
              <a:avLst/>
              <a:gdLst/>
              <a:ahLst/>
              <a:cxnLst/>
              <a:rect l="l" t="t" r="r" b="b"/>
              <a:pathLst>
                <a:path w="3692" h="3692" extrusionOk="0">
                  <a:moveTo>
                    <a:pt x="1846" y="0"/>
                  </a:moveTo>
                  <a:cubicBezTo>
                    <a:pt x="834" y="0"/>
                    <a:pt x="1" y="822"/>
                    <a:pt x="1" y="1846"/>
                  </a:cubicBezTo>
                  <a:cubicBezTo>
                    <a:pt x="1" y="2858"/>
                    <a:pt x="834" y="3691"/>
                    <a:pt x="1846" y="3691"/>
                  </a:cubicBezTo>
                  <a:cubicBezTo>
                    <a:pt x="2870" y="3691"/>
                    <a:pt x="3692" y="2858"/>
                    <a:pt x="3692" y="1846"/>
                  </a:cubicBezTo>
                  <a:cubicBezTo>
                    <a:pt x="3692" y="822"/>
                    <a:pt x="2870" y="0"/>
                    <a:pt x="1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7"/>
            <p:cNvSpPr/>
            <p:nvPr/>
          </p:nvSpPr>
          <p:spPr>
            <a:xfrm>
              <a:off x="6639342" y="2051891"/>
              <a:ext cx="92425" cy="92425"/>
            </a:xfrm>
            <a:custGeom>
              <a:avLst/>
              <a:gdLst/>
              <a:ahLst/>
              <a:cxnLst/>
              <a:rect l="l" t="t" r="r" b="b"/>
              <a:pathLst>
                <a:path w="2906" h="2906" extrusionOk="0">
                  <a:moveTo>
                    <a:pt x="1453" y="0"/>
                  </a:moveTo>
                  <a:cubicBezTo>
                    <a:pt x="656" y="0"/>
                    <a:pt x="1" y="643"/>
                    <a:pt x="1" y="1453"/>
                  </a:cubicBezTo>
                  <a:cubicBezTo>
                    <a:pt x="1" y="2250"/>
                    <a:pt x="656" y="2905"/>
                    <a:pt x="1453" y="2905"/>
                  </a:cubicBezTo>
                  <a:cubicBezTo>
                    <a:pt x="2263" y="2905"/>
                    <a:pt x="2906" y="2250"/>
                    <a:pt x="2906" y="1453"/>
                  </a:cubicBezTo>
                  <a:cubicBezTo>
                    <a:pt x="2906" y="643"/>
                    <a:pt x="2263" y="0"/>
                    <a:pt x="1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7"/>
            <p:cNvSpPr/>
            <p:nvPr/>
          </p:nvSpPr>
          <p:spPr>
            <a:xfrm>
              <a:off x="5501877" y="1534264"/>
              <a:ext cx="1120140" cy="1120140"/>
            </a:xfrm>
            <a:custGeom>
              <a:avLst/>
              <a:gdLst/>
              <a:ahLst/>
              <a:cxnLst/>
              <a:rect l="l" t="t" r="r" b="b"/>
              <a:pathLst>
                <a:path w="35219" h="35219" extrusionOk="0">
                  <a:moveTo>
                    <a:pt x="17610" y="0"/>
                  </a:moveTo>
                  <a:cubicBezTo>
                    <a:pt x="7882" y="0"/>
                    <a:pt x="0" y="7894"/>
                    <a:pt x="0" y="17610"/>
                  </a:cubicBezTo>
                  <a:cubicBezTo>
                    <a:pt x="0" y="27337"/>
                    <a:pt x="7882" y="35219"/>
                    <a:pt x="17610" y="35219"/>
                  </a:cubicBezTo>
                  <a:cubicBezTo>
                    <a:pt x="27337" y="35219"/>
                    <a:pt x="35219" y="27337"/>
                    <a:pt x="35219" y="17610"/>
                  </a:cubicBezTo>
                  <a:cubicBezTo>
                    <a:pt x="35219" y="7894"/>
                    <a:pt x="27337" y="0"/>
                    <a:pt x="176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7"/>
            <p:cNvSpPr/>
            <p:nvPr/>
          </p:nvSpPr>
          <p:spPr>
            <a:xfrm>
              <a:off x="5695366" y="1733797"/>
              <a:ext cx="727857" cy="727857"/>
            </a:xfrm>
            <a:custGeom>
              <a:avLst/>
              <a:gdLst/>
              <a:ahLst/>
              <a:cxnLst/>
              <a:rect l="l" t="t" r="r" b="b"/>
              <a:pathLst>
                <a:path w="22885" h="22885" extrusionOk="0">
                  <a:moveTo>
                    <a:pt x="11442" y="1"/>
                  </a:moveTo>
                  <a:cubicBezTo>
                    <a:pt x="5120" y="1"/>
                    <a:pt x="0" y="5120"/>
                    <a:pt x="0" y="11443"/>
                  </a:cubicBezTo>
                  <a:cubicBezTo>
                    <a:pt x="0" y="17765"/>
                    <a:pt x="5120" y="22885"/>
                    <a:pt x="11442" y="22885"/>
                  </a:cubicBezTo>
                  <a:cubicBezTo>
                    <a:pt x="17765" y="22885"/>
                    <a:pt x="22884" y="17765"/>
                    <a:pt x="22884" y="11443"/>
                  </a:cubicBezTo>
                  <a:cubicBezTo>
                    <a:pt x="22884" y="5120"/>
                    <a:pt x="17765" y="1"/>
                    <a:pt x="1144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GB" sz="1500" b="0" i="0" u="none" strike="noStrike" cap="none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2021</a:t>
              </a:r>
              <a:endParaRPr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GB" sz="1500" b="0" i="0" u="none" strike="noStrike" cap="none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3Q</a:t>
              </a:r>
              <a:endParaRPr sz="1500" b="0" i="0" u="none" strike="noStrike" cap="none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13" name="Google Shape;513;p27"/>
            <p:cNvSpPr txBox="1"/>
            <p:nvPr/>
          </p:nvSpPr>
          <p:spPr>
            <a:xfrm>
              <a:off x="5921356" y="3007161"/>
              <a:ext cx="1528395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GB" sz="1200" b="0" i="0" u="none" strike="noStrike" cap="none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Key partners and suppliers contracts signed</a:t>
              </a:r>
              <a:endParaRPr dirty="0"/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GB" sz="1200" b="0" i="0" u="none" strike="noStrike" cap="none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Completion and launch BYRSSA STO</a:t>
              </a:r>
              <a:endParaRPr sz="1200" b="0" i="0" u="none" strike="noStrike" cap="none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14" name="Google Shape;514;p27"/>
          <p:cNvGrpSpPr/>
          <p:nvPr/>
        </p:nvGrpSpPr>
        <p:grpSpPr>
          <a:xfrm>
            <a:off x="7027656" y="907089"/>
            <a:ext cx="1928744" cy="2567344"/>
            <a:chOff x="7027656" y="1470626"/>
            <a:chExt cx="1928744" cy="2567344"/>
          </a:xfrm>
          <a:solidFill>
            <a:srgbClr val="F2BD1E"/>
          </a:solidFill>
        </p:grpSpPr>
        <p:sp>
          <p:nvSpPr>
            <p:cNvPr id="515" name="Google Shape;515;p27"/>
            <p:cNvSpPr/>
            <p:nvPr/>
          </p:nvSpPr>
          <p:spPr>
            <a:xfrm>
              <a:off x="8216259" y="2039392"/>
              <a:ext cx="117392" cy="117424"/>
            </a:xfrm>
            <a:custGeom>
              <a:avLst/>
              <a:gdLst/>
              <a:ahLst/>
              <a:cxnLst/>
              <a:rect l="l" t="t" r="r" b="b"/>
              <a:pathLst>
                <a:path w="3691" h="3692" extrusionOk="0">
                  <a:moveTo>
                    <a:pt x="1846" y="0"/>
                  </a:moveTo>
                  <a:cubicBezTo>
                    <a:pt x="833" y="0"/>
                    <a:pt x="0" y="822"/>
                    <a:pt x="0" y="1846"/>
                  </a:cubicBezTo>
                  <a:cubicBezTo>
                    <a:pt x="0" y="2858"/>
                    <a:pt x="833" y="3691"/>
                    <a:pt x="1846" y="3691"/>
                  </a:cubicBezTo>
                  <a:cubicBezTo>
                    <a:pt x="2869" y="3691"/>
                    <a:pt x="3691" y="2858"/>
                    <a:pt x="3691" y="1846"/>
                  </a:cubicBezTo>
                  <a:cubicBezTo>
                    <a:pt x="3691" y="822"/>
                    <a:pt x="2869" y="0"/>
                    <a:pt x="1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7"/>
            <p:cNvSpPr/>
            <p:nvPr/>
          </p:nvSpPr>
          <p:spPr>
            <a:xfrm>
              <a:off x="8228726" y="2051891"/>
              <a:ext cx="92457" cy="92425"/>
            </a:xfrm>
            <a:custGeom>
              <a:avLst/>
              <a:gdLst/>
              <a:ahLst/>
              <a:cxnLst/>
              <a:rect l="l" t="t" r="r" b="b"/>
              <a:pathLst>
                <a:path w="2907" h="2906" extrusionOk="0">
                  <a:moveTo>
                    <a:pt x="1454" y="0"/>
                  </a:moveTo>
                  <a:cubicBezTo>
                    <a:pt x="656" y="0"/>
                    <a:pt x="1" y="643"/>
                    <a:pt x="1" y="1453"/>
                  </a:cubicBezTo>
                  <a:cubicBezTo>
                    <a:pt x="1" y="2250"/>
                    <a:pt x="656" y="2905"/>
                    <a:pt x="1454" y="2905"/>
                  </a:cubicBezTo>
                  <a:cubicBezTo>
                    <a:pt x="2263" y="2905"/>
                    <a:pt x="2906" y="2250"/>
                    <a:pt x="2906" y="1453"/>
                  </a:cubicBezTo>
                  <a:cubicBezTo>
                    <a:pt x="2906" y="643"/>
                    <a:pt x="2263" y="0"/>
                    <a:pt x="14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7"/>
            <p:cNvSpPr/>
            <p:nvPr/>
          </p:nvSpPr>
          <p:spPr>
            <a:xfrm>
              <a:off x="7383976" y="3880026"/>
              <a:ext cx="157912" cy="157944"/>
            </a:xfrm>
            <a:custGeom>
              <a:avLst/>
              <a:gdLst/>
              <a:ahLst/>
              <a:cxnLst/>
              <a:rect l="l" t="t" r="r" b="b"/>
              <a:pathLst>
                <a:path w="4965" h="4966" extrusionOk="0">
                  <a:moveTo>
                    <a:pt x="2489" y="0"/>
                  </a:moveTo>
                  <a:cubicBezTo>
                    <a:pt x="1119" y="0"/>
                    <a:pt x="0" y="1108"/>
                    <a:pt x="0" y="2477"/>
                  </a:cubicBezTo>
                  <a:cubicBezTo>
                    <a:pt x="0" y="3858"/>
                    <a:pt x="1119" y="4965"/>
                    <a:pt x="2489" y="4965"/>
                  </a:cubicBezTo>
                  <a:cubicBezTo>
                    <a:pt x="3858" y="4965"/>
                    <a:pt x="4965" y="3858"/>
                    <a:pt x="4965" y="2477"/>
                  </a:cubicBezTo>
                  <a:cubicBezTo>
                    <a:pt x="4965" y="1108"/>
                    <a:pt x="3858" y="0"/>
                    <a:pt x="2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7"/>
            <p:cNvSpPr/>
            <p:nvPr/>
          </p:nvSpPr>
          <p:spPr>
            <a:xfrm>
              <a:off x="7400991" y="3896691"/>
              <a:ext cx="124262" cy="124230"/>
            </a:xfrm>
            <a:custGeom>
              <a:avLst/>
              <a:gdLst/>
              <a:ahLst/>
              <a:cxnLst/>
              <a:rect l="l" t="t" r="r" b="b"/>
              <a:pathLst>
                <a:path w="3907" h="3906" extrusionOk="0">
                  <a:moveTo>
                    <a:pt x="1954" y="0"/>
                  </a:moveTo>
                  <a:cubicBezTo>
                    <a:pt x="870" y="0"/>
                    <a:pt x="1" y="881"/>
                    <a:pt x="1" y="1953"/>
                  </a:cubicBezTo>
                  <a:cubicBezTo>
                    <a:pt x="1" y="3036"/>
                    <a:pt x="870" y="3905"/>
                    <a:pt x="1954" y="3905"/>
                  </a:cubicBezTo>
                  <a:cubicBezTo>
                    <a:pt x="3025" y="3905"/>
                    <a:pt x="3906" y="3036"/>
                    <a:pt x="3906" y="1953"/>
                  </a:cubicBezTo>
                  <a:cubicBezTo>
                    <a:pt x="3906" y="881"/>
                    <a:pt x="3025" y="0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7"/>
            <p:cNvSpPr/>
            <p:nvPr/>
          </p:nvSpPr>
          <p:spPr>
            <a:xfrm>
              <a:off x="7027656" y="1470626"/>
              <a:ext cx="1247392" cy="2488328"/>
            </a:xfrm>
            <a:custGeom>
              <a:avLst/>
              <a:gdLst/>
              <a:ahLst/>
              <a:cxnLst/>
              <a:rect l="l" t="t" r="r" b="b"/>
              <a:pathLst>
                <a:path w="39220" h="78237" fill="none" extrusionOk="0">
                  <a:moveTo>
                    <a:pt x="39220" y="19611"/>
                  </a:moveTo>
                  <a:cubicBezTo>
                    <a:pt x="39220" y="8788"/>
                    <a:pt x="30445" y="1"/>
                    <a:pt x="19610" y="1"/>
                  </a:cubicBezTo>
                  <a:cubicBezTo>
                    <a:pt x="8787" y="1"/>
                    <a:pt x="0" y="8788"/>
                    <a:pt x="0" y="19611"/>
                  </a:cubicBezTo>
                  <a:cubicBezTo>
                    <a:pt x="0" y="28374"/>
                    <a:pt x="5751" y="35803"/>
                    <a:pt x="13681" y="38315"/>
                  </a:cubicBezTo>
                  <a:lnTo>
                    <a:pt x="13681" y="78237"/>
                  </a:lnTo>
                </a:path>
              </a:pathLst>
            </a:custGeom>
            <a:grpFill/>
            <a:ln w="12700">
              <a:solidFill>
                <a:srgbClr val="F2BD1E"/>
              </a:solidFill>
              <a:headEnd type="none" w="sm" len="sm"/>
              <a:tailEnd type="none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7"/>
            <p:cNvSpPr/>
            <p:nvPr/>
          </p:nvSpPr>
          <p:spPr>
            <a:xfrm>
              <a:off x="7091262" y="1534264"/>
              <a:ext cx="1120172" cy="1120140"/>
            </a:xfrm>
            <a:custGeom>
              <a:avLst/>
              <a:gdLst/>
              <a:ahLst/>
              <a:cxnLst/>
              <a:rect l="l" t="t" r="r" b="b"/>
              <a:pathLst>
                <a:path w="35220" h="35219" extrusionOk="0">
                  <a:moveTo>
                    <a:pt x="17610" y="0"/>
                  </a:moveTo>
                  <a:cubicBezTo>
                    <a:pt x="7883" y="0"/>
                    <a:pt x="1" y="7894"/>
                    <a:pt x="1" y="17610"/>
                  </a:cubicBezTo>
                  <a:cubicBezTo>
                    <a:pt x="1" y="27337"/>
                    <a:pt x="7883" y="35219"/>
                    <a:pt x="17610" y="35219"/>
                  </a:cubicBezTo>
                  <a:cubicBezTo>
                    <a:pt x="27337" y="35219"/>
                    <a:pt x="35219" y="27337"/>
                    <a:pt x="35219" y="17610"/>
                  </a:cubicBezTo>
                  <a:cubicBezTo>
                    <a:pt x="35219" y="7894"/>
                    <a:pt x="27337" y="0"/>
                    <a:pt x="176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7"/>
            <p:cNvSpPr/>
            <p:nvPr/>
          </p:nvSpPr>
          <p:spPr>
            <a:xfrm>
              <a:off x="7284751" y="1733797"/>
              <a:ext cx="727857" cy="727857"/>
            </a:xfrm>
            <a:custGeom>
              <a:avLst/>
              <a:gdLst/>
              <a:ahLst/>
              <a:cxnLst/>
              <a:rect l="l" t="t" r="r" b="b"/>
              <a:pathLst>
                <a:path w="22885" h="22885" extrusionOk="0">
                  <a:moveTo>
                    <a:pt x="11443" y="1"/>
                  </a:moveTo>
                  <a:cubicBezTo>
                    <a:pt x="5132" y="1"/>
                    <a:pt x="1" y="5120"/>
                    <a:pt x="1" y="11443"/>
                  </a:cubicBezTo>
                  <a:cubicBezTo>
                    <a:pt x="1" y="17765"/>
                    <a:pt x="5132" y="22885"/>
                    <a:pt x="11443" y="22885"/>
                  </a:cubicBezTo>
                  <a:cubicBezTo>
                    <a:pt x="17765" y="22885"/>
                    <a:pt x="22884" y="17765"/>
                    <a:pt x="22884" y="11443"/>
                  </a:cubicBezTo>
                  <a:cubicBezTo>
                    <a:pt x="22884" y="5120"/>
                    <a:pt x="17765" y="1"/>
                    <a:pt x="1144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GB" sz="1500" b="0" i="0" u="none" strike="noStrike" cap="none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2021</a:t>
              </a:r>
              <a:endParaRPr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GB" sz="1500" b="0" i="0" u="none" strike="noStrike" cap="none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4Q</a:t>
              </a:r>
              <a:endParaRPr sz="1500" b="0" i="0" u="none" strike="noStrike" cap="none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22" name="Google Shape;522;p27"/>
            <p:cNvSpPr txBox="1"/>
            <p:nvPr/>
          </p:nvSpPr>
          <p:spPr>
            <a:xfrm>
              <a:off x="7525253" y="2852146"/>
              <a:ext cx="1431147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GB" sz="1200" b="0" i="0" u="none" strike="noStrike" cap="none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BYRSSA Market development</a:t>
              </a:r>
              <a:endParaRPr dirty="0"/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GB" sz="1200" b="0" i="0" u="none" strike="noStrike" cap="none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BYRSSA LUX office set up</a:t>
              </a:r>
              <a:endParaRPr sz="1200" b="0" i="0" u="none" strike="noStrike" cap="none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28" name="Google Shape;528;p27"/>
          <p:cNvSpPr txBox="1"/>
          <p:nvPr/>
        </p:nvSpPr>
        <p:spPr>
          <a:xfrm>
            <a:off x="3419903" y="3900545"/>
            <a:ext cx="2304193" cy="89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0" i="0" u="none" strike="noStrike" cap="none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Year 2022 launch BYRSSA FinTech Market </a:t>
            </a:r>
            <a:endParaRPr sz="1700" b="0" i="0" u="none" strike="noStrike" cap="none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481" name="Google Shape;481;p27"/>
          <p:cNvGrpSpPr/>
          <p:nvPr/>
        </p:nvGrpSpPr>
        <p:grpSpPr>
          <a:xfrm>
            <a:off x="670086" y="907089"/>
            <a:ext cx="1863047" cy="2567344"/>
            <a:chOff x="670086" y="1470626"/>
            <a:chExt cx="1863047" cy="2567344"/>
          </a:xfrm>
          <a:noFill/>
        </p:grpSpPr>
        <p:sp>
          <p:nvSpPr>
            <p:cNvPr id="485" name="Google Shape;485;p27"/>
            <p:cNvSpPr/>
            <p:nvPr/>
          </p:nvSpPr>
          <p:spPr>
            <a:xfrm>
              <a:off x="670086" y="1470626"/>
              <a:ext cx="1247392" cy="2488328"/>
            </a:xfrm>
            <a:custGeom>
              <a:avLst/>
              <a:gdLst/>
              <a:ahLst/>
              <a:cxnLst/>
              <a:rect l="l" t="t" r="r" b="b"/>
              <a:pathLst>
                <a:path w="39220" h="78237" fill="none" extrusionOk="0">
                  <a:moveTo>
                    <a:pt x="39220" y="19611"/>
                  </a:moveTo>
                  <a:cubicBezTo>
                    <a:pt x="39220" y="8788"/>
                    <a:pt x="30445" y="1"/>
                    <a:pt x="19610" y="1"/>
                  </a:cubicBezTo>
                  <a:cubicBezTo>
                    <a:pt x="8775" y="1"/>
                    <a:pt x="0" y="8788"/>
                    <a:pt x="0" y="19611"/>
                  </a:cubicBezTo>
                  <a:cubicBezTo>
                    <a:pt x="0" y="28374"/>
                    <a:pt x="5751" y="35803"/>
                    <a:pt x="13681" y="38315"/>
                  </a:cubicBezTo>
                  <a:lnTo>
                    <a:pt x="13681" y="78237"/>
                  </a:lnTo>
                </a:path>
              </a:pathLst>
            </a:custGeom>
            <a:grpFill/>
            <a:ln w="12700" cap="flat" cmpd="sng">
              <a:solidFill>
                <a:srgbClr val="6D777C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7"/>
            <p:cNvSpPr/>
            <p:nvPr/>
          </p:nvSpPr>
          <p:spPr>
            <a:xfrm>
              <a:off x="1031336" y="3880026"/>
              <a:ext cx="157912" cy="157944"/>
            </a:xfrm>
            <a:custGeom>
              <a:avLst/>
              <a:gdLst/>
              <a:ahLst/>
              <a:cxnLst/>
              <a:rect l="l" t="t" r="r" b="b"/>
              <a:pathLst>
                <a:path w="4965" h="4966" extrusionOk="0">
                  <a:moveTo>
                    <a:pt x="2488" y="0"/>
                  </a:moveTo>
                  <a:cubicBezTo>
                    <a:pt x="1119" y="0"/>
                    <a:pt x="0" y="1108"/>
                    <a:pt x="0" y="2477"/>
                  </a:cubicBezTo>
                  <a:cubicBezTo>
                    <a:pt x="0" y="3858"/>
                    <a:pt x="1119" y="4965"/>
                    <a:pt x="2488" y="4965"/>
                  </a:cubicBezTo>
                  <a:cubicBezTo>
                    <a:pt x="3858" y="4965"/>
                    <a:pt x="4965" y="3858"/>
                    <a:pt x="4965" y="2477"/>
                  </a:cubicBezTo>
                  <a:cubicBezTo>
                    <a:pt x="4965" y="1108"/>
                    <a:pt x="3858" y="0"/>
                    <a:pt x="2488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6D777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7"/>
            <p:cNvSpPr/>
            <p:nvPr/>
          </p:nvSpPr>
          <p:spPr>
            <a:xfrm>
              <a:off x="1048350" y="3896691"/>
              <a:ext cx="124230" cy="124230"/>
            </a:xfrm>
            <a:custGeom>
              <a:avLst/>
              <a:gdLst/>
              <a:ahLst/>
              <a:cxnLst/>
              <a:rect l="l" t="t" r="r" b="b"/>
              <a:pathLst>
                <a:path w="3906" h="3906" extrusionOk="0">
                  <a:moveTo>
                    <a:pt x="1953" y="0"/>
                  </a:moveTo>
                  <a:cubicBezTo>
                    <a:pt x="870" y="0"/>
                    <a:pt x="1" y="881"/>
                    <a:pt x="1" y="1953"/>
                  </a:cubicBezTo>
                  <a:cubicBezTo>
                    <a:pt x="1" y="3036"/>
                    <a:pt x="870" y="3905"/>
                    <a:pt x="1953" y="3905"/>
                  </a:cubicBezTo>
                  <a:cubicBezTo>
                    <a:pt x="3037" y="3905"/>
                    <a:pt x="3906" y="3036"/>
                    <a:pt x="3906" y="1953"/>
                  </a:cubicBezTo>
                  <a:cubicBezTo>
                    <a:pt x="3906" y="881"/>
                    <a:pt x="3037" y="0"/>
                    <a:pt x="1953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7"/>
            <p:cNvSpPr/>
            <p:nvPr/>
          </p:nvSpPr>
          <p:spPr>
            <a:xfrm>
              <a:off x="733692" y="1534264"/>
              <a:ext cx="1120172" cy="1120140"/>
            </a:xfrm>
            <a:custGeom>
              <a:avLst/>
              <a:gdLst/>
              <a:ahLst/>
              <a:cxnLst/>
              <a:rect l="l" t="t" r="r" b="b"/>
              <a:pathLst>
                <a:path w="35220" h="35219" extrusionOk="0">
                  <a:moveTo>
                    <a:pt x="17610" y="0"/>
                  </a:moveTo>
                  <a:cubicBezTo>
                    <a:pt x="7883" y="0"/>
                    <a:pt x="1" y="7894"/>
                    <a:pt x="1" y="17610"/>
                  </a:cubicBezTo>
                  <a:cubicBezTo>
                    <a:pt x="1" y="27337"/>
                    <a:pt x="7883" y="35219"/>
                    <a:pt x="17610" y="35219"/>
                  </a:cubicBezTo>
                  <a:cubicBezTo>
                    <a:pt x="27337" y="35219"/>
                    <a:pt x="35219" y="27337"/>
                    <a:pt x="35219" y="17610"/>
                  </a:cubicBezTo>
                  <a:cubicBezTo>
                    <a:pt x="35219" y="7894"/>
                    <a:pt x="27337" y="0"/>
                    <a:pt x="17610" y="0"/>
                  </a:cubicBezTo>
                  <a:close/>
                </a:path>
              </a:pathLst>
            </a:custGeom>
            <a:grpFill/>
            <a:ln w="12700">
              <a:solidFill>
                <a:srgbClr val="6D777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7"/>
            <p:cNvSpPr/>
            <p:nvPr/>
          </p:nvSpPr>
          <p:spPr>
            <a:xfrm>
              <a:off x="932566" y="1733797"/>
              <a:ext cx="727857" cy="727857"/>
            </a:xfrm>
            <a:custGeom>
              <a:avLst/>
              <a:gdLst/>
              <a:ahLst/>
              <a:cxnLst/>
              <a:rect l="l" t="t" r="r" b="b"/>
              <a:pathLst>
                <a:path w="22885" h="22885" extrusionOk="0">
                  <a:moveTo>
                    <a:pt x="11443" y="1"/>
                  </a:moveTo>
                  <a:cubicBezTo>
                    <a:pt x="5121" y="1"/>
                    <a:pt x="1" y="5120"/>
                    <a:pt x="1" y="11443"/>
                  </a:cubicBezTo>
                  <a:cubicBezTo>
                    <a:pt x="1" y="17765"/>
                    <a:pt x="5121" y="22885"/>
                    <a:pt x="11443" y="22885"/>
                  </a:cubicBezTo>
                  <a:cubicBezTo>
                    <a:pt x="17765" y="22885"/>
                    <a:pt x="22885" y="17765"/>
                    <a:pt x="22885" y="11443"/>
                  </a:cubicBezTo>
                  <a:cubicBezTo>
                    <a:pt x="22885" y="5120"/>
                    <a:pt x="17765" y="1"/>
                    <a:pt x="11443" y="1"/>
                  </a:cubicBezTo>
                  <a:close/>
                </a:path>
              </a:pathLst>
            </a:custGeom>
            <a:grpFill/>
            <a:ln w="12700">
              <a:solidFill>
                <a:srgbClr val="6D777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GB" sz="1500" b="0" i="0" u="none" strike="noStrike" cap="none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2020</a:t>
              </a:r>
              <a:endParaRPr sz="1500" b="0" i="0" u="none" strike="noStrike" cap="none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88" name="Google Shape;488;p27"/>
            <p:cNvSpPr txBox="1"/>
            <p:nvPr/>
          </p:nvSpPr>
          <p:spPr>
            <a:xfrm>
              <a:off x="1189248" y="2778828"/>
              <a:ext cx="1343885" cy="979141"/>
            </a:xfrm>
            <a:prstGeom prst="rect">
              <a:avLst/>
            </a:prstGeom>
            <a:grpFill/>
            <a:ln w="12700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marR="0" lvl="0" indent="-1714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GB" sz="1200" b="0" i="0" u="none" strike="noStrike" cap="none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Initial idea</a:t>
              </a:r>
              <a:endParaRPr dirty="0"/>
            </a:p>
            <a:p>
              <a:pPr marL="171450" marR="0" lvl="0" indent="-1714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GB" sz="1200" b="0" i="0" u="none" strike="noStrike" cap="none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Market consultation</a:t>
              </a:r>
              <a:endParaRPr dirty="0"/>
            </a:p>
            <a:p>
              <a:pPr marL="171450" marR="0" lvl="0" indent="-1714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GB" sz="1200" b="0" i="0" u="none" strike="noStrike" cap="none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Technology consultation</a:t>
              </a:r>
              <a:endParaRPr sz="1200" b="0" i="0" u="none" strike="noStrike" cap="none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75" name="Google Shape;475;p27"/>
          <p:cNvSpPr/>
          <p:nvPr/>
        </p:nvSpPr>
        <p:spPr>
          <a:xfrm>
            <a:off x="1871188" y="1488354"/>
            <a:ext cx="92425" cy="92425"/>
          </a:xfrm>
          <a:custGeom>
            <a:avLst/>
            <a:gdLst/>
            <a:ahLst/>
            <a:cxnLst/>
            <a:rect l="l" t="t" r="r" b="b"/>
            <a:pathLst>
              <a:path w="2906" h="2906" extrusionOk="0">
                <a:moveTo>
                  <a:pt x="1453" y="0"/>
                </a:moveTo>
                <a:cubicBezTo>
                  <a:pt x="655" y="0"/>
                  <a:pt x="0" y="643"/>
                  <a:pt x="0" y="1453"/>
                </a:cubicBezTo>
                <a:cubicBezTo>
                  <a:pt x="0" y="2250"/>
                  <a:pt x="655" y="2905"/>
                  <a:pt x="1453" y="2905"/>
                </a:cubicBezTo>
                <a:cubicBezTo>
                  <a:pt x="2250" y="2905"/>
                  <a:pt x="2905" y="2250"/>
                  <a:pt x="2905" y="1453"/>
                </a:cubicBezTo>
                <a:cubicBezTo>
                  <a:pt x="2905" y="643"/>
                  <a:pt x="2250" y="0"/>
                  <a:pt x="1453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rgbClr val="6D777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">
            <a:extLst>
              <a:ext uri="{FF2B5EF4-FFF2-40B4-BE49-F238E27FC236}">
                <a16:creationId xmlns:a16="http://schemas.microsoft.com/office/drawing/2014/main" id="{0B49A7AE-74B1-45A3-9C80-6FCE90DEF4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91012" y="104775"/>
            <a:ext cx="482575" cy="48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" grpId="0" animBg="1"/>
      <p:bldP spid="528" grpId="0"/>
      <p:bldP spid="4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ga1fdfd5bbc_0_135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1949993" y="-1823539"/>
            <a:ext cx="10082350" cy="1008235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a1fdfd5bbc_0_135"/>
          <p:cNvSpPr txBox="1">
            <a:spLocks noGrp="1"/>
          </p:cNvSpPr>
          <p:nvPr>
            <p:ph type="title"/>
          </p:nvPr>
        </p:nvSpPr>
        <p:spPr>
          <a:xfrm>
            <a:off x="394449" y="432442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BYRSSA mission 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</p:txBody>
      </p:sp>
      <p:sp>
        <p:nvSpPr>
          <p:cNvPr id="274" name="Google Shape;274;ga1fdfd5bbc_0_135"/>
          <p:cNvSpPr txBox="1">
            <a:spLocks noGrp="1"/>
          </p:cNvSpPr>
          <p:nvPr>
            <p:ph type="body" idx="1"/>
          </p:nvPr>
        </p:nvSpPr>
        <p:spPr>
          <a:xfrm>
            <a:off x="251200" y="1048599"/>
            <a:ext cx="8520600" cy="3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Unite the whole European fintech eco-system on one single market infrastructure.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Provide a trusted</a:t>
            </a:r>
            <a:r>
              <a:rPr lang="en-GB"/>
              <a:t> and </a:t>
            </a:r>
            <a:r>
              <a:rPr lang="en-GB" b="1"/>
              <a:t>transparent</a:t>
            </a:r>
            <a:r>
              <a:rPr lang="en-GB"/>
              <a:t> digital marketplace for private equity issuance and trading.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Be a </a:t>
            </a:r>
            <a:r>
              <a:rPr lang="en-GB" b="1"/>
              <a:t>leader</a:t>
            </a:r>
            <a:r>
              <a:rPr lang="en-GB"/>
              <a:t> and </a:t>
            </a:r>
            <a:r>
              <a:rPr lang="en-GB" b="1"/>
              <a:t>frontrunner</a:t>
            </a:r>
            <a:r>
              <a:rPr lang="en-GB"/>
              <a:t> in applying newest technology developments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Become  the</a:t>
            </a:r>
            <a:r>
              <a:rPr lang="en-GB" b="1"/>
              <a:t> “Forum Digitalum Romanum” for </a:t>
            </a:r>
            <a:r>
              <a:rPr lang="en-GB"/>
              <a:t>European fintech</a:t>
            </a:r>
            <a:endParaRPr/>
          </a:p>
        </p:txBody>
      </p:sp>
      <p:sp>
        <p:nvSpPr>
          <p:cNvPr id="277" name="Google Shape;277;ga1fdfd5bbc_0_135"/>
          <p:cNvSpPr txBox="1"/>
          <p:nvPr/>
        </p:nvSpPr>
        <p:spPr>
          <a:xfrm>
            <a:off x="-46625" y="4753150"/>
            <a:ext cx="65655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This pitch deck is highly confidential. Do not share with external sources.</a:t>
            </a:r>
            <a:endParaRPr sz="1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" name="Google Shape;65;p1">
            <a:extLst>
              <a:ext uri="{FF2B5EF4-FFF2-40B4-BE49-F238E27FC236}">
                <a16:creationId xmlns:a16="http://schemas.microsoft.com/office/drawing/2014/main" id="{3BF61ECD-4C82-4148-89E8-493D1451E57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91012" y="104775"/>
            <a:ext cx="482575" cy="48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gd72b04fb3f_0_62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6005512" y="1231326"/>
            <a:ext cx="3152775" cy="3146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C2EE9E0-EB01-4AD7-B1E3-B652F8F14B7F}"/>
              </a:ext>
            </a:extLst>
          </p:cNvPr>
          <p:cNvSpPr/>
          <p:nvPr/>
        </p:nvSpPr>
        <p:spPr>
          <a:xfrm flipH="1">
            <a:off x="6577" y="0"/>
            <a:ext cx="1679286" cy="51435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38100" algn="l" rotWithShape="0">
              <a:prstClr val="black">
                <a:alpha val="48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Google Shape;282;gd72b04fb3f_0_62"/>
          <p:cNvSpPr txBox="1">
            <a:spLocks noGrp="1"/>
          </p:cNvSpPr>
          <p:nvPr>
            <p:ph type="title"/>
          </p:nvPr>
        </p:nvSpPr>
        <p:spPr>
          <a:xfrm>
            <a:off x="1866180" y="380551"/>
            <a:ext cx="571572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dirty="0"/>
              <a:t>Feasibility study </a:t>
            </a:r>
            <a:r>
              <a:rPr lang="en-GB" dirty="0" err="1"/>
              <a:t>Byrssa</a:t>
            </a:r>
            <a:r>
              <a:rPr lang="en-GB" dirty="0"/>
              <a:t> STO</a:t>
            </a:r>
            <a:endParaRPr dirty="0"/>
          </a:p>
        </p:txBody>
      </p:sp>
      <p:sp>
        <p:nvSpPr>
          <p:cNvPr id="283" name="Google Shape;283;gd72b04fb3f_0_62"/>
          <p:cNvSpPr txBox="1">
            <a:spLocks noGrp="1"/>
          </p:cNvSpPr>
          <p:nvPr>
            <p:ph type="body" idx="1"/>
          </p:nvPr>
        </p:nvSpPr>
        <p:spPr>
          <a:xfrm>
            <a:off x="3315031" y="1275951"/>
            <a:ext cx="3448050" cy="248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nl-BE" dirty="0"/>
              <a:t>Project </a:t>
            </a:r>
            <a:r>
              <a:rPr lang="nl-BE" dirty="0" err="1"/>
              <a:t>viability</a:t>
            </a:r>
            <a:endParaRPr lang="nl-BE" dirty="0"/>
          </a:p>
          <a:p>
            <a:pPr marL="285750" indent="-285750"/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Market participant research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Legal </a:t>
            </a:r>
            <a:r>
              <a:rPr lang="nl-BE" dirty="0" err="1"/>
              <a:t>framework</a:t>
            </a:r>
            <a:r>
              <a:rPr lang="nl-BE" dirty="0"/>
              <a:t> assessment</a:t>
            </a:r>
            <a:endParaRPr dirty="0"/>
          </a:p>
        </p:txBody>
      </p:sp>
      <p:pic>
        <p:nvPicPr>
          <p:cNvPr id="284" name="Google Shape;284;gd72b04fb3f_0_62"/>
          <p:cNvPicPr preferRelativeResize="0"/>
          <p:nvPr/>
        </p:nvPicPr>
        <p:blipFill rotWithShape="1">
          <a:blip r:embed="rId4">
            <a:alphaModFix/>
          </a:blip>
          <a:srcRect l="1" r="-3530"/>
          <a:stretch/>
        </p:blipFill>
        <p:spPr>
          <a:xfrm rot="5400000">
            <a:off x="-1729342" y="1728296"/>
            <a:ext cx="5143503" cy="168690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d72b04fb3f_0_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pic>
        <p:nvPicPr>
          <p:cNvPr id="3" name="Graphic 2" descr="List outline">
            <a:extLst>
              <a:ext uri="{FF2B5EF4-FFF2-40B4-BE49-F238E27FC236}">
                <a16:creationId xmlns:a16="http://schemas.microsoft.com/office/drawing/2014/main" id="{42AC59C0-D84B-49FC-A763-BF7B73BC1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63988" y="1156160"/>
            <a:ext cx="671769" cy="671769"/>
          </a:xfrm>
          <a:prstGeom prst="rect">
            <a:avLst/>
          </a:prstGeom>
        </p:spPr>
      </p:pic>
      <p:pic>
        <p:nvPicPr>
          <p:cNvPr id="9" name="Graphic 8" descr="Social network outline">
            <a:extLst>
              <a:ext uri="{FF2B5EF4-FFF2-40B4-BE49-F238E27FC236}">
                <a16:creationId xmlns:a16="http://schemas.microsoft.com/office/drawing/2014/main" id="{560754F1-33D0-449C-909C-D59C902E01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63988" y="2063796"/>
            <a:ext cx="671769" cy="671769"/>
          </a:xfrm>
          <a:prstGeom prst="rect">
            <a:avLst/>
          </a:prstGeom>
        </p:spPr>
      </p:pic>
      <p:pic>
        <p:nvPicPr>
          <p:cNvPr id="11" name="Graphic 10" descr="Scales of justice outline">
            <a:extLst>
              <a:ext uri="{FF2B5EF4-FFF2-40B4-BE49-F238E27FC236}">
                <a16:creationId xmlns:a16="http://schemas.microsoft.com/office/drawing/2014/main" id="{BADFB849-55A3-4AE7-BEF8-911A1B0368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63988" y="3012900"/>
            <a:ext cx="671769" cy="671769"/>
          </a:xfrm>
          <a:prstGeom prst="rect">
            <a:avLst/>
          </a:prstGeom>
        </p:spPr>
      </p:pic>
      <p:pic>
        <p:nvPicPr>
          <p:cNvPr id="21" name="Google Shape;65;p1">
            <a:extLst>
              <a:ext uri="{FF2B5EF4-FFF2-40B4-BE49-F238E27FC236}">
                <a16:creationId xmlns:a16="http://schemas.microsoft.com/office/drawing/2014/main" id="{8E3A5CB7-5EC7-4082-B096-5777A7B6EE4A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591012" y="104775"/>
            <a:ext cx="482575" cy="48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d72b04fb3f_0_5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 what IS new?</a:t>
            </a:r>
            <a:endParaRPr/>
          </a:p>
        </p:txBody>
      </p:sp>
      <p:sp>
        <p:nvSpPr>
          <p:cNvPr id="304" name="Google Shape;304;gd72b04fb3f_0_597"/>
          <p:cNvSpPr txBox="1">
            <a:spLocks noGrp="1"/>
          </p:cNvSpPr>
          <p:nvPr>
            <p:ph type="body" idx="1"/>
          </p:nvPr>
        </p:nvSpPr>
        <p:spPr>
          <a:xfrm>
            <a:off x="156875" y="1266325"/>
            <a:ext cx="88191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European Fintech focus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One market for the whole Fintech eco-system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Vertical all-in-one approach : Discovery, Research, Outreach, Matching, Deal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Assembling best-fit-for-purpose technologies 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Choice for regulated market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No-code Data-fabric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Built-for-purpose blockchain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STO specialized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/>
              <a:t>Private Equity gets digital and liquid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77;ga1fdfd5bbc_0_135">
            <a:extLst>
              <a:ext uri="{FF2B5EF4-FFF2-40B4-BE49-F238E27FC236}">
                <a16:creationId xmlns:a16="http://schemas.microsoft.com/office/drawing/2014/main" id="{52446B8A-C352-4376-AC22-3C792C69C04C}"/>
              </a:ext>
            </a:extLst>
          </p:cNvPr>
          <p:cNvSpPr txBox="1"/>
          <p:nvPr/>
        </p:nvSpPr>
        <p:spPr>
          <a:xfrm>
            <a:off x="-46625" y="4753150"/>
            <a:ext cx="65655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This pitch deck is highly confidential. Do not share with external sources.</a:t>
            </a:r>
            <a:endParaRPr sz="1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Google Shape;65;p1">
            <a:extLst>
              <a:ext uri="{FF2B5EF4-FFF2-40B4-BE49-F238E27FC236}">
                <a16:creationId xmlns:a16="http://schemas.microsoft.com/office/drawing/2014/main" id="{A8BBA001-4A7E-47F4-972E-4FDA0F37124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91012" y="104775"/>
            <a:ext cx="482575" cy="48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d72b04fb3f_0_5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Conclusion :</a:t>
            </a:r>
            <a:endParaRPr/>
          </a:p>
        </p:txBody>
      </p:sp>
      <p:sp>
        <p:nvSpPr>
          <p:cNvPr id="310" name="Google Shape;310;gd72b04fb3f_0_59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d72b04fb3f_0_590"/>
          <p:cNvSpPr txBox="1"/>
          <p:nvPr/>
        </p:nvSpPr>
        <p:spPr>
          <a:xfrm>
            <a:off x="4755203" y="1152425"/>
            <a:ext cx="4213500" cy="2266200"/>
          </a:xfrm>
          <a:prstGeom prst="rect">
            <a:avLst/>
          </a:prstGeom>
          <a:solidFill>
            <a:srgbClr val="F3BD2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“PEOPLE ARE BEST WHEN THEY BRING TECHNOLOGY TOGETHER.”</a:t>
            </a:r>
            <a:endParaRPr b="1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WILLEM LAMBRECHTS</a:t>
            </a:r>
            <a:endParaRPr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Google Shape;312;gd72b04fb3f_0_590">
            <a:extLst>
              <a:ext uri="{FF2B5EF4-FFF2-40B4-BE49-F238E27FC236}">
                <a16:creationId xmlns:a16="http://schemas.microsoft.com/office/drawing/2014/main" id="{3421BF8A-B553-47E0-88C1-3DDE06D50A37}"/>
              </a:ext>
            </a:extLst>
          </p:cNvPr>
          <p:cNvSpPr txBox="1"/>
          <p:nvPr/>
        </p:nvSpPr>
        <p:spPr>
          <a:xfrm>
            <a:off x="175298" y="1152425"/>
            <a:ext cx="4213500" cy="2266200"/>
          </a:xfrm>
          <a:prstGeom prst="rect">
            <a:avLst/>
          </a:prstGeom>
          <a:solidFill>
            <a:srgbClr val="BBB54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“TECHNOLOGY IS BEST ZHEN IT BRINGS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PEOPLE TOGETHER.”</a:t>
            </a:r>
            <a:endParaRPr b="1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MATT MULLENWEG</a:t>
            </a:r>
            <a:endParaRPr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Google Shape;277;ga1fdfd5bbc_0_135">
            <a:extLst>
              <a:ext uri="{FF2B5EF4-FFF2-40B4-BE49-F238E27FC236}">
                <a16:creationId xmlns:a16="http://schemas.microsoft.com/office/drawing/2014/main" id="{1D365BD3-3E14-46A0-994E-A7D6DEC6A66D}"/>
              </a:ext>
            </a:extLst>
          </p:cNvPr>
          <p:cNvSpPr txBox="1"/>
          <p:nvPr/>
        </p:nvSpPr>
        <p:spPr>
          <a:xfrm>
            <a:off x="-46625" y="4753150"/>
            <a:ext cx="65655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This pitch deck is highly confidential. Do not share with external sources.</a:t>
            </a:r>
            <a:endParaRPr sz="1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" name="Google Shape;65;p1">
            <a:extLst>
              <a:ext uri="{FF2B5EF4-FFF2-40B4-BE49-F238E27FC236}">
                <a16:creationId xmlns:a16="http://schemas.microsoft.com/office/drawing/2014/main" id="{95373F15-3197-436E-88D1-A7BCACD459A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91012" y="104775"/>
            <a:ext cx="482575" cy="48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9" descr="Building windows lined in a patter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145134" y="0"/>
            <a:ext cx="771713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9"/>
          <p:cNvSpPr txBox="1">
            <a:spLocks noGrp="1"/>
          </p:cNvSpPr>
          <p:nvPr>
            <p:ph type="title"/>
          </p:nvPr>
        </p:nvSpPr>
        <p:spPr>
          <a:xfrm>
            <a:off x="5105402" y="883283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CONTACT</a:t>
            </a:r>
            <a:endParaRPr/>
          </a:p>
        </p:txBody>
      </p:sp>
      <p:sp>
        <p:nvSpPr>
          <p:cNvPr id="320" name="Google Shape;320;p9"/>
          <p:cNvSpPr txBox="1"/>
          <p:nvPr/>
        </p:nvSpPr>
        <p:spPr>
          <a:xfrm>
            <a:off x="5306293" y="1812165"/>
            <a:ext cx="3338944" cy="179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None/>
            </a:pPr>
            <a:r>
              <a:rPr lang="en-GB" sz="1200" b="0" i="0" u="none" strike="noStrike" cap="none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Curious? Feel free to contact us!</a:t>
            </a:r>
            <a:endParaRPr sz="1200" b="0" i="0" u="none" strike="noStrike" cap="none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None/>
            </a:pPr>
            <a:endParaRPr sz="1200" b="0" i="0" u="none" strike="noStrike" cap="none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None/>
            </a:pPr>
            <a:r>
              <a:rPr lang="en-GB" sz="1200" b="0" i="0" u="none" strike="noStrike" cap="none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Willem Lambrechts w.lambrechts@drebbel.eu</a:t>
            </a:r>
            <a:endParaRPr sz="1200" b="0" i="0" u="none" strike="noStrike" cap="none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9" descr="Thank You Letter Danger: 5 Things You Should Never Include!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9832" y="3559378"/>
            <a:ext cx="2106346" cy="1401678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9"/>
          <p:cNvSpPr txBox="1"/>
          <p:nvPr/>
        </p:nvSpPr>
        <p:spPr>
          <a:xfrm>
            <a:off x="-46625" y="4753150"/>
            <a:ext cx="65655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 dirty="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This pitch deck is highly confidential. Do not share with external sources.</a:t>
            </a:r>
            <a:endParaRPr sz="11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" name="Google Shape;65;p1">
            <a:extLst>
              <a:ext uri="{FF2B5EF4-FFF2-40B4-BE49-F238E27FC236}">
                <a16:creationId xmlns:a16="http://schemas.microsoft.com/office/drawing/2014/main" id="{E14EBAE6-EF13-4DAA-97BA-5130FED8EEB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91012" y="104775"/>
            <a:ext cx="482575" cy="48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3400" y="970500"/>
            <a:ext cx="6534848" cy="3202500"/>
          </a:xfrm>
          <a:prstGeom prst="rect">
            <a:avLst/>
          </a:prstGeom>
          <a:noFill/>
          <a:ln>
            <a:noFill/>
          </a:ln>
          <a:effectLst>
            <a:reflection stA="36000" endPos="28000" dist="247650" dir="5400000" fadeDir="5400012" sy="-100000" algn="bl" rotWithShape="0"/>
          </a:effectLst>
        </p:spPr>
      </p:pic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311700" y="4968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facts and figures</a:t>
            </a:r>
            <a:endParaRPr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311700" y="3386800"/>
            <a:ext cx="5165700" cy="13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Established Aug 2011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Clients in 4 continents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6 people and growing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Multi-million € total deal value every year </a:t>
            </a:r>
            <a:endParaRPr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75" name="Google Shape;75;p2"/>
          <p:cNvSpPr txBox="1"/>
          <p:nvPr/>
        </p:nvSpPr>
        <p:spPr>
          <a:xfrm>
            <a:off x="-46625" y="4753150"/>
            <a:ext cx="65655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This pitch deck is highly confidential. Do not share with external sources.</a:t>
            </a:r>
            <a:endParaRPr sz="1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" name="Google Shape;65;p1">
            <a:extLst>
              <a:ext uri="{FF2B5EF4-FFF2-40B4-BE49-F238E27FC236}">
                <a16:creationId xmlns:a16="http://schemas.microsoft.com/office/drawing/2014/main" id="{761DA358-AD0E-4043-B20C-D24D20E3536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91012" y="104775"/>
            <a:ext cx="482575" cy="48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159f21916_0_1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What do we do?</a:t>
            </a:r>
            <a:endParaRPr/>
          </a:p>
        </p:txBody>
      </p:sp>
      <p:sp>
        <p:nvSpPr>
          <p:cNvPr id="81" name="Google Shape;81;gb159f21916_0_13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39654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/>
              <a:t>NOW :</a:t>
            </a:r>
            <a:endParaRPr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/>
              <a:t>Technology broker: Sales revenue generation and growth</a:t>
            </a:r>
            <a:endParaRPr b="1"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Market research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Lead generation and prospection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Sales and account management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Sales consulting</a:t>
            </a:r>
            <a:endParaRPr/>
          </a:p>
        </p:txBody>
      </p:sp>
      <p:sp>
        <p:nvSpPr>
          <p:cNvPr id="82" name="Google Shape;82;gb159f21916_0_135"/>
          <p:cNvSpPr txBox="1">
            <a:spLocks noGrp="1"/>
          </p:cNvSpPr>
          <p:nvPr>
            <p:ph type="body" idx="1"/>
          </p:nvPr>
        </p:nvSpPr>
        <p:spPr>
          <a:xfrm>
            <a:off x="4463225" y="1266325"/>
            <a:ext cx="44589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 dirty="0"/>
              <a:t>COMING SOON :</a:t>
            </a:r>
            <a:endParaRPr b="1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2857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84" name="Google Shape;84;gb159f21916_0_135" descr="Eart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4496" y="2204385"/>
            <a:ext cx="1997416" cy="1997417"/>
          </a:xfrm>
          <a:prstGeom prst="rect">
            <a:avLst/>
          </a:prstGeom>
          <a:noFill/>
          <a:ln>
            <a:noFill/>
          </a:ln>
          <a:effectLst>
            <a:outerShdw blurRad="177800" dist="76200" dir="5400000" sx="90000" sy="-19000" rotWithShape="0">
              <a:srgbClr val="000000">
                <a:alpha val="14509"/>
              </a:srgbClr>
            </a:outerShdw>
          </a:effectLst>
        </p:spPr>
      </p:pic>
      <p:sp>
        <p:nvSpPr>
          <p:cNvPr id="86" name="Google Shape;86;gb159f21916_0_135"/>
          <p:cNvSpPr txBox="1"/>
          <p:nvPr/>
        </p:nvSpPr>
        <p:spPr>
          <a:xfrm>
            <a:off x="-46625" y="4753150"/>
            <a:ext cx="65655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This pitch deck is highly confidential. Do not share with external sources.</a:t>
            </a:r>
            <a:endParaRPr sz="1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" name="Google Shape;65;p1">
            <a:extLst>
              <a:ext uri="{FF2B5EF4-FFF2-40B4-BE49-F238E27FC236}">
                <a16:creationId xmlns:a16="http://schemas.microsoft.com/office/drawing/2014/main" id="{6C6ACE0F-B537-4D85-838D-15B2E81A438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91012" y="104775"/>
            <a:ext cx="482575" cy="48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6"/>
          <p:cNvPicPr preferRelativeResize="0"/>
          <p:nvPr/>
        </p:nvPicPr>
        <p:blipFill rotWithShape="1">
          <a:blip r:embed="rId3">
            <a:alphaModFix/>
          </a:blip>
          <a:srcRect l="5559" t="5211" r="66960" b="5228"/>
          <a:stretch/>
        </p:blipFill>
        <p:spPr>
          <a:xfrm>
            <a:off x="8771789" y="4783308"/>
            <a:ext cx="286520" cy="27590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6"/>
          <p:cNvSpPr txBox="1">
            <a:spLocks noGrp="1"/>
          </p:cNvSpPr>
          <p:nvPr>
            <p:ph type="subTitle" idx="1"/>
          </p:nvPr>
        </p:nvSpPr>
        <p:spPr>
          <a:xfrm>
            <a:off x="1681850" y="3732525"/>
            <a:ext cx="5780400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1800">
                <a:solidFill>
                  <a:srgbClr val="999999"/>
                </a:solidFill>
                <a:latin typeface="Voltaire"/>
                <a:ea typeface="Voltaire"/>
                <a:cs typeface="Voltaire"/>
                <a:sym typeface="Voltaire"/>
              </a:rPr>
              <a:t>“Forum Digitalum Romanum” for the European  Fintech eco-system</a:t>
            </a:r>
            <a:endParaRPr sz="1800">
              <a:solidFill>
                <a:srgbClr val="999999"/>
              </a:solidFill>
              <a:latin typeface="Voltaire"/>
              <a:ea typeface="Voltaire"/>
              <a:cs typeface="Voltaire"/>
              <a:sym typeface="Voltaire"/>
            </a:endParaRPr>
          </a:p>
        </p:txBody>
      </p:sp>
      <p:pic>
        <p:nvPicPr>
          <p:cNvPr id="93" name="Google Shape;9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1849" y="1593825"/>
            <a:ext cx="5780300" cy="1698050"/>
          </a:xfrm>
          <a:prstGeom prst="rect">
            <a:avLst/>
          </a:prstGeom>
          <a:noFill/>
          <a:ln>
            <a:noFill/>
          </a:ln>
          <a:effectLst>
            <a:outerShdw blurRad="71438" dist="38100" dir="3360000" algn="bl" rotWithShape="0">
              <a:srgbClr val="000000">
                <a:alpha val="21176"/>
              </a:srgbClr>
            </a:outerShdw>
          </a:effectLst>
        </p:spPr>
      </p:pic>
      <p:sp>
        <p:nvSpPr>
          <p:cNvPr id="94" name="Google Shape;94;p6"/>
          <p:cNvSpPr txBox="1"/>
          <p:nvPr/>
        </p:nvSpPr>
        <p:spPr>
          <a:xfrm>
            <a:off x="-46625" y="4905550"/>
            <a:ext cx="65655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This pitch deck is highly confidential. Do not share with external sources.</a:t>
            </a:r>
            <a:endParaRPr sz="1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5db7b2405_0_0"/>
          <p:cNvSpPr txBox="1">
            <a:spLocks noGrp="1"/>
          </p:cNvSpPr>
          <p:nvPr>
            <p:ph type="title"/>
          </p:nvPr>
        </p:nvSpPr>
        <p:spPr>
          <a:xfrm>
            <a:off x="944418" y="231625"/>
            <a:ext cx="73263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Byrssa Founding Team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</p:txBody>
      </p:sp>
      <p:pic>
        <p:nvPicPr>
          <p:cNvPr id="100" name="Google Shape;100;gd5db7b240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6330" y="1068554"/>
            <a:ext cx="906000" cy="90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1" name="Google Shape;101;gd5db7b2405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4538" y="1068457"/>
            <a:ext cx="906000" cy="900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2" name="Google Shape;102;gd5db7b2405_0_0"/>
          <p:cNvPicPr preferRelativeResize="0"/>
          <p:nvPr/>
        </p:nvPicPr>
        <p:blipFill rotWithShape="1">
          <a:blip r:embed="rId5">
            <a:alphaModFix/>
          </a:blip>
          <a:srcRect l="3234" r="9106" b="32341"/>
          <a:stretch/>
        </p:blipFill>
        <p:spPr>
          <a:xfrm>
            <a:off x="5582751" y="1068457"/>
            <a:ext cx="906000" cy="900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3" name="Google Shape;103;gd5db7b2405_0_0"/>
          <p:cNvSpPr txBox="1"/>
          <p:nvPr/>
        </p:nvSpPr>
        <p:spPr>
          <a:xfrm>
            <a:off x="2439938" y="1902887"/>
            <a:ext cx="14784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Gabriela Homolova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Business and financial</a:t>
            </a:r>
            <a:endParaRPr sz="8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" name="Google Shape;104;gd5db7b2405_0_0"/>
          <p:cNvSpPr txBox="1"/>
          <p:nvPr/>
        </p:nvSpPr>
        <p:spPr>
          <a:xfrm>
            <a:off x="3868228" y="1902887"/>
            <a:ext cx="14784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Willem Lambrechts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Sales and industry</a:t>
            </a:r>
            <a:endParaRPr sz="8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gd5db7b2405_0_0"/>
          <p:cNvSpPr txBox="1"/>
          <p:nvPr/>
        </p:nvSpPr>
        <p:spPr>
          <a:xfrm>
            <a:off x="5296415" y="1930497"/>
            <a:ext cx="14784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Matthias De Deyn</a:t>
            </a:r>
            <a:endParaRPr sz="8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Program management</a:t>
            </a:r>
            <a:endParaRPr sz="8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gd5db7b2405_0_0"/>
          <p:cNvSpPr txBox="1">
            <a:spLocks noGrp="1"/>
          </p:cNvSpPr>
          <p:nvPr>
            <p:ph type="title"/>
          </p:nvPr>
        </p:nvSpPr>
        <p:spPr>
          <a:xfrm>
            <a:off x="2603850" y="2430300"/>
            <a:ext cx="39363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1900"/>
              <a:t>Byrssa Advisory Board</a:t>
            </a:r>
            <a:endParaRPr sz="1900"/>
          </a:p>
        </p:txBody>
      </p:sp>
      <p:sp>
        <p:nvSpPr>
          <p:cNvPr id="107" name="Google Shape;107;gd5db7b2405_0_0"/>
          <p:cNvSpPr txBox="1"/>
          <p:nvPr/>
        </p:nvSpPr>
        <p:spPr>
          <a:xfrm>
            <a:off x="4081970" y="4005754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Joeri Van der Stappen</a:t>
            </a:r>
            <a:endParaRPr sz="8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Technical expert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d5db7b2405_0_0"/>
          <p:cNvSpPr txBox="1"/>
          <p:nvPr/>
        </p:nvSpPr>
        <p:spPr>
          <a:xfrm>
            <a:off x="5511476" y="4005754"/>
            <a:ext cx="116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Sophie Fleur Dewaele</a:t>
            </a:r>
            <a:endParaRPr sz="8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Legal expert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d5db7b2405_0_0"/>
          <p:cNvSpPr/>
          <p:nvPr/>
        </p:nvSpPr>
        <p:spPr>
          <a:xfrm>
            <a:off x="4154578" y="2982582"/>
            <a:ext cx="906000" cy="899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d5db7b2405_0_0"/>
          <p:cNvSpPr/>
          <p:nvPr/>
        </p:nvSpPr>
        <p:spPr>
          <a:xfrm>
            <a:off x="5638644" y="2982573"/>
            <a:ext cx="906000" cy="899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d5db7b2405_0_0"/>
          <p:cNvSpPr txBox="1"/>
          <p:nvPr/>
        </p:nvSpPr>
        <p:spPr>
          <a:xfrm>
            <a:off x="2472414" y="4005744"/>
            <a:ext cx="1302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rgbClr val="727272"/>
                </a:solidFill>
                <a:latin typeface="Open Sans"/>
                <a:ea typeface="Open Sans"/>
                <a:cs typeface="Open Sans"/>
                <a:sym typeface="Open Sans"/>
              </a:rPr>
              <a:t>Fabian Vandenreydt</a:t>
            </a:r>
            <a:endParaRPr sz="800" b="0" i="0" u="none" strike="noStrike" cap="none">
              <a:solidFill>
                <a:srgbClr val="72727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rgbClr val="727272"/>
                </a:solidFill>
                <a:latin typeface="Open Sans"/>
                <a:ea typeface="Open Sans"/>
                <a:cs typeface="Open Sans"/>
                <a:sym typeface="Open Sans"/>
              </a:rPr>
              <a:t>Eco-system expert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gd5db7b2405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70519" y="2979480"/>
            <a:ext cx="906000" cy="906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3" name="Google Shape;113;gd5db7b2405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54581" y="2979480"/>
            <a:ext cx="906000" cy="906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4" name="Google Shape;114;gd5db7b2405_0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38643" y="2979480"/>
            <a:ext cx="906000" cy="906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6" name="Google Shape;116;gd5db7b2405_0_0"/>
          <p:cNvSpPr txBox="1"/>
          <p:nvPr/>
        </p:nvSpPr>
        <p:spPr>
          <a:xfrm>
            <a:off x="-46625" y="4753150"/>
            <a:ext cx="65655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This pitch deck is highly confidential. Do not share with external sources.</a:t>
            </a:r>
            <a:endParaRPr sz="1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" name="Google Shape;65;p1">
            <a:extLst>
              <a:ext uri="{FF2B5EF4-FFF2-40B4-BE49-F238E27FC236}">
                <a16:creationId xmlns:a16="http://schemas.microsoft.com/office/drawing/2014/main" id="{E8E55A39-86B6-4B17-B969-9E205B5893A1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91012" y="104775"/>
            <a:ext cx="482575" cy="48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d5db7b2405_1_15"/>
          <p:cNvSpPr txBox="1"/>
          <p:nvPr/>
        </p:nvSpPr>
        <p:spPr>
          <a:xfrm>
            <a:off x="-46625" y="4753150"/>
            <a:ext cx="65655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This pitch deck is highly confidential. Do not share with external sources.</a:t>
            </a:r>
            <a:endParaRPr sz="1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" name="Google Shape;121;gd72b04fb3f_0_0">
            <a:extLst>
              <a:ext uri="{FF2B5EF4-FFF2-40B4-BE49-F238E27FC236}">
                <a16:creationId xmlns:a16="http://schemas.microsoft.com/office/drawing/2014/main" id="{7E164F72-75DB-410B-8411-72A4C5420B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1321" y="3600881"/>
            <a:ext cx="958643" cy="127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22;gd72b04fb3f_0_0">
            <a:extLst>
              <a:ext uri="{FF2B5EF4-FFF2-40B4-BE49-F238E27FC236}">
                <a16:creationId xmlns:a16="http://schemas.microsoft.com/office/drawing/2014/main" id="{59155ECA-C6DB-40C4-9039-679FFE2FD2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124823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dirty="0"/>
              <a:t>What’s the problem?</a:t>
            </a:r>
            <a:endParaRPr dirty="0"/>
          </a:p>
        </p:txBody>
      </p:sp>
      <p:pic>
        <p:nvPicPr>
          <p:cNvPr id="14" name="Google Shape;123;gd72b04fb3f_0_0">
            <a:extLst>
              <a:ext uri="{FF2B5EF4-FFF2-40B4-BE49-F238E27FC236}">
                <a16:creationId xmlns:a16="http://schemas.microsoft.com/office/drawing/2014/main" id="{DE82A6E2-445E-4DBC-8655-3CF97466AAB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031" y="536325"/>
            <a:ext cx="3182917" cy="2815975"/>
          </a:xfrm>
          <a:prstGeom prst="ellipse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</p:pic>
      <p:pic>
        <p:nvPicPr>
          <p:cNvPr id="15" name="Google Shape;124;gd72b04fb3f_0_0">
            <a:extLst>
              <a:ext uri="{FF2B5EF4-FFF2-40B4-BE49-F238E27FC236}">
                <a16:creationId xmlns:a16="http://schemas.microsoft.com/office/drawing/2014/main" id="{86F07C5F-6DF5-4788-90C9-61ED9009328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09" t="-13073" r="454" b="-16242"/>
          <a:stretch/>
        </p:blipFill>
        <p:spPr>
          <a:xfrm>
            <a:off x="5793300" y="461195"/>
            <a:ext cx="3039000" cy="3078900"/>
          </a:xfrm>
          <a:prstGeom prst="ellipse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16" name="Google Shape;125;gd72b04fb3f_0_0">
            <a:extLst>
              <a:ext uri="{FF2B5EF4-FFF2-40B4-BE49-F238E27FC236}">
                <a16:creationId xmlns:a16="http://schemas.microsoft.com/office/drawing/2014/main" id="{3E02CC4E-42A0-4202-9EC4-EED81BFFAFFC}"/>
              </a:ext>
            </a:extLst>
          </p:cNvPr>
          <p:cNvSpPr txBox="1"/>
          <p:nvPr/>
        </p:nvSpPr>
        <p:spPr>
          <a:xfrm>
            <a:off x="6366672" y="481027"/>
            <a:ext cx="1895400" cy="3387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959595"/>
                </a:solidFill>
                <a:latin typeface="Open Sans"/>
                <a:ea typeface="Open Sans"/>
                <a:cs typeface="Open Sans"/>
                <a:sym typeface="Open Sans"/>
              </a:rPr>
              <a:t>European VC Landscape</a:t>
            </a:r>
            <a:endParaRPr sz="1000" b="1" i="0" u="none" strike="noStrike" cap="none" dirty="0">
              <a:solidFill>
                <a:srgbClr val="95959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" name="Google Shape;126;gd72b04fb3f_0_0">
            <a:extLst>
              <a:ext uri="{FF2B5EF4-FFF2-40B4-BE49-F238E27FC236}">
                <a16:creationId xmlns:a16="http://schemas.microsoft.com/office/drawing/2014/main" id="{5C68D423-2FB0-40F7-B195-C8C3AFE6D48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66672" y="3537981"/>
            <a:ext cx="1950588" cy="1312598"/>
          </a:xfrm>
          <a:prstGeom prst="round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</p:pic>
      <p:pic>
        <p:nvPicPr>
          <p:cNvPr id="18" name="Google Shape;129;gd72b04fb3f_0_0">
            <a:extLst>
              <a:ext uri="{FF2B5EF4-FFF2-40B4-BE49-F238E27FC236}">
                <a16:creationId xmlns:a16="http://schemas.microsoft.com/office/drawing/2014/main" id="{334A2AC9-EDD9-4245-A799-9A9BE85D607A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67968" y="1324536"/>
            <a:ext cx="1949311" cy="1118762"/>
          </a:xfrm>
          <a:prstGeom prst="round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</p:pic>
      <p:pic>
        <p:nvPicPr>
          <p:cNvPr id="19" name="Google Shape;130;gd72b04fb3f_0_0">
            <a:extLst>
              <a:ext uri="{FF2B5EF4-FFF2-40B4-BE49-F238E27FC236}">
                <a16:creationId xmlns:a16="http://schemas.microsoft.com/office/drawing/2014/main" id="{31CAC052-BA18-45F9-A7B5-6C49251E449F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85915" y="3540095"/>
            <a:ext cx="2293500" cy="1312598"/>
          </a:xfrm>
          <a:prstGeom prst="round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</p:pic>
      <p:pic>
        <p:nvPicPr>
          <p:cNvPr id="21" name="Google Shape;65;p1">
            <a:extLst>
              <a:ext uri="{FF2B5EF4-FFF2-40B4-BE49-F238E27FC236}">
                <a16:creationId xmlns:a16="http://schemas.microsoft.com/office/drawing/2014/main" id="{24984DCF-DF1C-4FCD-883C-4849781CBF5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91012" y="104775"/>
            <a:ext cx="482575" cy="482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4905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d5db7b2405_1_15"/>
          <p:cNvSpPr txBox="1">
            <a:spLocks noGrp="1"/>
          </p:cNvSpPr>
          <p:nvPr>
            <p:ph type="title"/>
          </p:nvPr>
        </p:nvSpPr>
        <p:spPr>
          <a:xfrm>
            <a:off x="311699" y="216425"/>
            <a:ext cx="85560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200" dirty="0"/>
              <a:t>What’s going on in finance sector?</a:t>
            </a:r>
            <a:endParaRPr dirty="0"/>
          </a:p>
        </p:txBody>
      </p:sp>
      <p:pic>
        <p:nvPicPr>
          <p:cNvPr id="138" name="Google Shape;138;gd5db7b2405_1_15" descr="The Data-Centric Modus Operand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125" y="923825"/>
            <a:ext cx="3329526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d5db7b2405_1_15" descr="DXMarkets at Digital Jersey / New Finance"/>
          <p:cNvPicPr preferRelativeResize="0"/>
          <p:nvPr/>
        </p:nvPicPr>
        <p:blipFill rotWithShape="1">
          <a:blip r:embed="rId4">
            <a:alphaModFix/>
          </a:blip>
          <a:srcRect l="4949" t="18676" r="5386" b="4811"/>
          <a:stretch/>
        </p:blipFill>
        <p:spPr>
          <a:xfrm>
            <a:off x="2638774" y="2896725"/>
            <a:ext cx="3866451" cy="185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d5db7b2405_1_15"/>
          <p:cNvSpPr/>
          <p:nvPr/>
        </p:nvSpPr>
        <p:spPr>
          <a:xfrm>
            <a:off x="4273350" y="1502787"/>
            <a:ext cx="597300" cy="58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d5db7b2405_1_15"/>
          <p:cNvSpPr txBox="1"/>
          <p:nvPr/>
        </p:nvSpPr>
        <p:spPr>
          <a:xfrm>
            <a:off x="-46625" y="4753150"/>
            <a:ext cx="65655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This pitch deck is highly confidential. Do not share with external sources.</a:t>
            </a:r>
            <a:endParaRPr sz="1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2" name="Google Shape;142;gd5db7b2405_1_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1350" y="941124"/>
            <a:ext cx="3001960" cy="170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65;p1">
            <a:extLst>
              <a:ext uri="{FF2B5EF4-FFF2-40B4-BE49-F238E27FC236}">
                <a16:creationId xmlns:a16="http://schemas.microsoft.com/office/drawing/2014/main" id="{5F29ADE7-ECDC-4C43-83D7-B87F31CE996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91012" y="104775"/>
            <a:ext cx="482575" cy="48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4" descr="Cinchy obtient 10 millions de dollars et cherche à étendre le réseau de  données aux soins de santé dans le cadre de COVID-19 – Les dernières News"/>
          <p:cNvPicPr preferRelativeResize="0"/>
          <p:nvPr/>
        </p:nvPicPr>
        <p:blipFill rotWithShape="1">
          <a:blip r:embed="rId3">
            <a:alphaModFix/>
          </a:blip>
          <a:srcRect l="2953" t="4591" r="2953" b="1316"/>
          <a:stretch/>
        </p:blipFill>
        <p:spPr>
          <a:xfrm>
            <a:off x="4109562" y="2107449"/>
            <a:ext cx="924900" cy="9081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7450"/>
              </a:srgbClr>
            </a:outerShdw>
          </a:effectLst>
        </p:spPr>
      </p:pic>
      <p:sp>
        <p:nvSpPr>
          <p:cNvPr id="168" name="Google Shape;168;p4"/>
          <p:cNvSpPr/>
          <p:nvPr/>
        </p:nvSpPr>
        <p:spPr>
          <a:xfrm>
            <a:off x="3609803" y="1609554"/>
            <a:ext cx="1924500" cy="1924500"/>
          </a:xfrm>
          <a:prstGeom prst="donut">
            <a:avLst>
              <a:gd name="adj" fmla="val 25000"/>
            </a:avLst>
          </a:prstGeom>
          <a:solidFill>
            <a:srgbClr val="F2BD1E">
              <a:alpha val="6117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4113650" y="2800025"/>
            <a:ext cx="960300" cy="9372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D3D3D3"/>
              </a:gs>
            </a:gsLst>
            <a:lin ang="16200038" scaled="0"/>
          </a:gradFill>
          <a:ln w="9525" cap="flat" cmpd="sng">
            <a:solidFill>
              <a:srgbClr val="95959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2823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Market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4752200" y="1774575"/>
            <a:ext cx="1017600" cy="9933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D3D3D3"/>
              </a:gs>
            </a:gsLst>
            <a:lin ang="16200038" scaled="0"/>
          </a:gradFill>
          <a:ln w="9525" cap="flat" cmpd="sng">
            <a:solidFill>
              <a:srgbClr val="95959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2823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Match-making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3374325" y="1774575"/>
            <a:ext cx="1020600" cy="9960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D3D3D3"/>
              </a:gs>
            </a:gsLst>
            <a:lin ang="16200038" scaled="0"/>
          </a:gradFill>
          <a:ln w="9525" cap="flat" cmpd="sng">
            <a:solidFill>
              <a:srgbClr val="95959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2823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900" b="1">
                <a:solidFill>
                  <a:schemeClr val="lt1"/>
                </a:solidFill>
              </a:rPr>
              <a:t>Data </a:t>
            </a:r>
            <a:endParaRPr sz="900" b="1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900" b="1">
                <a:solidFill>
                  <a:schemeClr val="lt1"/>
                </a:solidFill>
              </a:rPr>
              <a:t>&amp;</a:t>
            </a:r>
            <a:endParaRPr sz="900" b="1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Analytics</a:t>
            </a: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"/>
          <p:cNvSpPr/>
          <p:nvPr/>
        </p:nvSpPr>
        <p:spPr>
          <a:xfrm rot="9014164">
            <a:off x="2272479" y="3778114"/>
            <a:ext cx="1454593" cy="2143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accent3">
                <a:lumMod val="75000"/>
                <a:alpha val="56863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2BD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"/>
          <p:cNvSpPr/>
          <p:nvPr/>
        </p:nvSpPr>
        <p:spPr>
          <a:xfrm rot="-1836444">
            <a:off x="2496043" y="3751164"/>
            <a:ext cx="1050569" cy="236313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accent3">
                <a:lumMod val="75000"/>
                <a:alpha val="56863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2BD1E"/>
                </a:solidFill>
                <a:latin typeface="Arial"/>
                <a:ea typeface="Arial"/>
                <a:cs typeface="Arial"/>
                <a:sym typeface="Arial"/>
              </a:rPr>
              <a:t>guidance</a:t>
            </a:r>
            <a:endParaRPr sz="1400" b="0" i="0" u="none" strike="noStrike" cap="none">
              <a:solidFill>
                <a:srgbClr val="F2BD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"/>
          <p:cNvSpPr/>
          <p:nvPr/>
        </p:nvSpPr>
        <p:spPr>
          <a:xfrm rot="-1807618">
            <a:off x="1800001" y="2974252"/>
            <a:ext cx="1528936" cy="21441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accent3">
                <a:lumMod val="75000"/>
                <a:alpha val="56863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2BD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"/>
          <p:cNvSpPr/>
          <p:nvPr/>
        </p:nvSpPr>
        <p:spPr>
          <a:xfrm rot="8978880">
            <a:off x="2082868" y="3523426"/>
            <a:ext cx="1488984" cy="21419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accent3">
                <a:lumMod val="75000"/>
                <a:alpha val="56863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2BD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4"/>
          <p:cNvSpPr/>
          <p:nvPr/>
        </p:nvSpPr>
        <p:spPr>
          <a:xfrm rot="8957328">
            <a:off x="1922025" y="3237058"/>
            <a:ext cx="1529045" cy="214289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accent3">
                <a:lumMod val="75000"/>
                <a:alpha val="56863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2BD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4"/>
          <p:cNvSpPr/>
          <p:nvPr/>
        </p:nvSpPr>
        <p:spPr>
          <a:xfrm rot="-1874325">
            <a:off x="2178471" y="3226780"/>
            <a:ext cx="1050510" cy="236105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accent3">
                <a:lumMod val="75000"/>
                <a:alpha val="56863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2BD1E"/>
                </a:solidFill>
                <a:latin typeface="Arial"/>
                <a:ea typeface="Arial"/>
                <a:cs typeface="Arial"/>
                <a:sym typeface="Arial"/>
              </a:rPr>
              <a:t>networking</a:t>
            </a:r>
            <a:endParaRPr sz="1400" b="0" i="0" u="none" strike="noStrike" cap="none">
              <a:solidFill>
                <a:srgbClr val="F2BD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"/>
          <p:cNvSpPr/>
          <p:nvPr/>
        </p:nvSpPr>
        <p:spPr>
          <a:xfrm rot="-1836444">
            <a:off x="2033244" y="2991060"/>
            <a:ext cx="1050569" cy="236313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accent3">
                <a:lumMod val="75000"/>
                <a:alpha val="56863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2BD1E"/>
                </a:solidFill>
                <a:latin typeface="Arial"/>
                <a:ea typeface="Arial"/>
                <a:cs typeface="Arial"/>
                <a:sym typeface="Arial"/>
              </a:rPr>
              <a:t>offerings</a:t>
            </a:r>
            <a:endParaRPr sz="1400" b="0" i="0" u="none" strike="noStrike" cap="none">
              <a:solidFill>
                <a:srgbClr val="F2BD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"/>
          <p:cNvSpPr/>
          <p:nvPr/>
        </p:nvSpPr>
        <p:spPr>
          <a:xfrm rot="-1836444">
            <a:off x="2351329" y="3499458"/>
            <a:ext cx="1050569" cy="236313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accent3">
                <a:lumMod val="75000"/>
                <a:alpha val="56863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2BD1E"/>
                </a:solidFill>
                <a:latin typeface="Arial"/>
                <a:ea typeface="Arial"/>
                <a:cs typeface="Arial"/>
                <a:sym typeface="Arial"/>
              </a:rPr>
              <a:t>analytics</a:t>
            </a:r>
            <a:endParaRPr sz="1400" b="0" i="0" u="none" strike="noStrike" cap="none">
              <a:solidFill>
                <a:srgbClr val="F2BD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4"/>
          <p:cNvSpPr/>
          <p:nvPr/>
        </p:nvSpPr>
        <p:spPr>
          <a:xfrm>
            <a:off x="483868" y="3610526"/>
            <a:ext cx="1466700" cy="1050000"/>
          </a:xfrm>
          <a:prstGeom prst="roundRect">
            <a:avLst>
              <a:gd name="adj" fmla="val 16667"/>
            </a:avLst>
          </a:prstGeom>
          <a:solidFill>
            <a:srgbClr val="F2BD1E"/>
          </a:solidFill>
          <a:ln w="9525" cap="flat" cmpd="sng">
            <a:solidFill>
              <a:srgbClr val="95959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2823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Start-up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(pre-seed </a:t>
            </a: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➜</a:t>
            </a: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series A,...)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446648" y="472629"/>
            <a:ext cx="1466700" cy="1050000"/>
          </a:xfrm>
          <a:prstGeom prst="roundRect">
            <a:avLst>
              <a:gd name="adj" fmla="val 16667"/>
            </a:avLst>
          </a:prstGeom>
          <a:solidFill>
            <a:srgbClr val="F2BD1E"/>
          </a:solidFill>
          <a:ln w="9525" cap="flat" cmpd="sng">
            <a:solidFill>
              <a:srgbClr val="95959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2823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Industry bodies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(non-profit)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4"/>
          <p:cNvSpPr/>
          <p:nvPr/>
        </p:nvSpPr>
        <p:spPr>
          <a:xfrm rot="1847112">
            <a:off x="2162289" y="1197129"/>
            <a:ext cx="1485871" cy="21444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accent3">
                <a:lumMod val="75000"/>
                <a:alpha val="56863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2BD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4"/>
          <p:cNvSpPr/>
          <p:nvPr/>
        </p:nvSpPr>
        <p:spPr>
          <a:xfrm rot="-8974415">
            <a:off x="1982096" y="1424926"/>
            <a:ext cx="1492206" cy="21434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accent3">
                <a:lumMod val="75000"/>
                <a:alpha val="56863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2BD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"/>
          <p:cNvSpPr/>
          <p:nvPr/>
        </p:nvSpPr>
        <p:spPr>
          <a:xfrm rot="1827556">
            <a:off x="2167997" y="1446018"/>
            <a:ext cx="1110222" cy="243932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accent3">
                <a:lumMod val="75000"/>
                <a:alpha val="56863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2BD1E"/>
                </a:solidFill>
                <a:latin typeface="Arial"/>
                <a:ea typeface="Arial"/>
                <a:cs typeface="Arial"/>
                <a:sym typeface="Arial"/>
              </a:rPr>
              <a:t>memberships</a:t>
            </a:r>
            <a:endParaRPr sz="1400" b="0" i="0" u="none" strike="noStrike" cap="none">
              <a:solidFill>
                <a:srgbClr val="F2BD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"/>
          <p:cNvSpPr/>
          <p:nvPr/>
        </p:nvSpPr>
        <p:spPr>
          <a:xfrm rot="1827556">
            <a:off x="2323648" y="1176259"/>
            <a:ext cx="1110222" cy="243932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accent3">
                <a:lumMod val="75000"/>
                <a:alpha val="56863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2BD1E"/>
                </a:solidFill>
                <a:latin typeface="Arial"/>
                <a:ea typeface="Arial"/>
                <a:cs typeface="Arial"/>
                <a:sym typeface="Arial"/>
              </a:rPr>
              <a:t>referrals</a:t>
            </a:r>
            <a:endParaRPr sz="1400" b="0" i="0" u="none" strike="noStrike" cap="none">
              <a:solidFill>
                <a:srgbClr val="F2BD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"/>
          <p:cNvSpPr/>
          <p:nvPr/>
        </p:nvSpPr>
        <p:spPr>
          <a:xfrm>
            <a:off x="7207250" y="3610802"/>
            <a:ext cx="1466700" cy="980400"/>
          </a:xfrm>
          <a:prstGeom prst="roundRect">
            <a:avLst>
              <a:gd name="adj" fmla="val 16667"/>
            </a:avLst>
          </a:prstGeom>
          <a:solidFill>
            <a:srgbClr val="F2BD1E"/>
          </a:solidFill>
          <a:ln w="9525" cap="flat" cmpd="sng">
            <a:solidFill>
              <a:srgbClr val="95959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2823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Investors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(VC’s, Funds, Family offices, corporate investors, banks)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"/>
          <p:cNvSpPr/>
          <p:nvPr/>
        </p:nvSpPr>
        <p:spPr>
          <a:xfrm>
            <a:off x="7179875" y="415825"/>
            <a:ext cx="1457100" cy="1050000"/>
          </a:xfrm>
          <a:prstGeom prst="roundRect">
            <a:avLst>
              <a:gd name="adj" fmla="val 16667"/>
            </a:avLst>
          </a:prstGeom>
          <a:solidFill>
            <a:srgbClr val="F2BD1E"/>
          </a:solidFill>
          <a:ln w="9525" cap="flat" cmpd="sng">
            <a:solidFill>
              <a:srgbClr val="95959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2823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Vendors and Service providers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(incl. banks)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4"/>
          <p:cNvSpPr/>
          <p:nvPr/>
        </p:nvSpPr>
        <p:spPr>
          <a:xfrm rot="-8999126">
            <a:off x="5737623" y="3119880"/>
            <a:ext cx="1565311" cy="21437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accent3">
                <a:lumMod val="75000"/>
                <a:alpha val="56863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2BD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4"/>
          <p:cNvSpPr/>
          <p:nvPr/>
        </p:nvSpPr>
        <p:spPr>
          <a:xfrm rot="-8999126">
            <a:off x="5612252" y="3347670"/>
            <a:ext cx="1565311" cy="214371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accent3">
                <a:lumMod val="75000"/>
                <a:alpha val="56863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2BD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4"/>
          <p:cNvSpPr/>
          <p:nvPr/>
        </p:nvSpPr>
        <p:spPr>
          <a:xfrm rot="1745388">
            <a:off x="5497894" y="3602078"/>
            <a:ext cx="1565470" cy="21419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accent3">
                <a:lumMod val="75000"/>
                <a:alpha val="56863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2BD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"/>
          <p:cNvSpPr/>
          <p:nvPr/>
        </p:nvSpPr>
        <p:spPr>
          <a:xfrm rot="8935401">
            <a:off x="5590656" y="1396575"/>
            <a:ext cx="1436115" cy="21439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accent3">
                <a:lumMod val="75000"/>
                <a:alpha val="56863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2BD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"/>
          <p:cNvSpPr/>
          <p:nvPr/>
        </p:nvSpPr>
        <p:spPr>
          <a:xfrm rot="-1848834">
            <a:off x="5498111" y="1113795"/>
            <a:ext cx="1436014" cy="21444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accent3">
                <a:lumMod val="75000"/>
                <a:alpha val="56863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2BD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"/>
          <p:cNvSpPr/>
          <p:nvPr/>
        </p:nvSpPr>
        <p:spPr>
          <a:xfrm rot="1750236">
            <a:off x="5704398" y="3564191"/>
            <a:ext cx="1050652" cy="236373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accent3">
                <a:lumMod val="75000"/>
                <a:alpha val="56863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2BD1E"/>
                </a:solidFill>
                <a:latin typeface="Arial"/>
                <a:ea typeface="Arial"/>
                <a:cs typeface="Arial"/>
                <a:sym typeface="Arial"/>
              </a:rPr>
              <a:t>analytics</a:t>
            </a:r>
            <a:endParaRPr sz="1400" b="0" i="0" u="none" strike="noStrike" cap="none">
              <a:solidFill>
                <a:srgbClr val="F2BD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4"/>
          <p:cNvSpPr/>
          <p:nvPr/>
        </p:nvSpPr>
        <p:spPr>
          <a:xfrm rot="1778362">
            <a:off x="6005998" y="3088521"/>
            <a:ext cx="1050675" cy="236063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accent3">
                <a:lumMod val="75000"/>
                <a:alpha val="56863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2BD1E"/>
                </a:solidFill>
                <a:latin typeface="Arial"/>
                <a:ea typeface="Arial"/>
                <a:cs typeface="Arial"/>
                <a:sym typeface="Arial"/>
              </a:rPr>
              <a:t>investing</a:t>
            </a:r>
            <a:endParaRPr sz="1400" b="0" i="0" u="none" strike="noStrike" cap="none">
              <a:solidFill>
                <a:srgbClr val="F2BD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"/>
          <p:cNvSpPr/>
          <p:nvPr/>
        </p:nvSpPr>
        <p:spPr>
          <a:xfrm rot="1771786">
            <a:off x="5864728" y="3319654"/>
            <a:ext cx="1050569" cy="236176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accent3">
                <a:lumMod val="75000"/>
                <a:alpha val="56863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2BD1E"/>
                </a:solidFill>
                <a:latin typeface="Arial"/>
                <a:ea typeface="Arial"/>
                <a:cs typeface="Arial"/>
                <a:sym typeface="Arial"/>
              </a:rPr>
              <a:t>networking</a:t>
            </a:r>
            <a:endParaRPr sz="1400" b="0" i="0" u="none" strike="noStrike" cap="none">
              <a:solidFill>
                <a:srgbClr val="F2BD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4"/>
          <p:cNvSpPr/>
          <p:nvPr/>
        </p:nvSpPr>
        <p:spPr>
          <a:xfrm rot="-1885774">
            <a:off x="5797851" y="1401062"/>
            <a:ext cx="1050532" cy="23616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accent3">
                <a:lumMod val="75000"/>
                <a:alpha val="56863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2BD1E"/>
                </a:solidFill>
                <a:latin typeface="Arial"/>
                <a:ea typeface="Arial"/>
                <a:cs typeface="Arial"/>
                <a:sym typeface="Arial"/>
              </a:rPr>
              <a:t>advertising</a:t>
            </a:r>
            <a:endParaRPr sz="1400" b="0" i="0" u="none" strike="noStrike" cap="none">
              <a:solidFill>
                <a:srgbClr val="F2BD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"/>
          <p:cNvSpPr/>
          <p:nvPr/>
        </p:nvSpPr>
        <p:spPr>
          <a:xfrm rot="-1860182">
            <a:off x="5635787" y="1132701"/>
            <a:ext cx="1050703" cy="236308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accent3">
                <a:lumMod val="75000"/>
                <a:alpha val="56863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2BD1E"/>
                </a:solidFill>
                <a:latin typeface="Arial"/>
                <a:ea typeface="Arial"/>
                <a:cs typeface="Arial"/>
                <a:sym typeface="Arial"/>
              </a:rPr>
              <a:t>clients</a:t>
            </a:r>
            <a:endParaRPr sz="1400" b="0" i="0" u="none" strike="noStrike" cap="none">
              <a:solidFill>
                <a:srgbClr val="F2BD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5325" y="121950"/>
            <a:ext cx="3093500" cy="908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4" descr="Security Toke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88249" y="3789480"/>
            <a:ext cx="2084700" cy="1055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01" name="Google Shape;201;p4"/>
          <p:cNvSpPr/>
          <p:nvPr/>
        </p:nvSpPr>
        <p:spPr>
          <a:xfrm rot="-8980426">
            <a:off x="1640189" y="1954718"/>
            <a:ext cx="1488940" cy="2145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accent3">
                <a:lumMod val="75000"/>
                <a:alpha val="56863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2BD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4"/>
          <p:cNvSpPr/>
          <p:nvPr/>
        </p:nvSpPr>
        <p:spPr>
          <a:xfrm rot="-9001506">
            <a:off x="1800549" y="1707375"/>
            <a:ext cx="1529361" cy="214221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accent3">
                <a:lumMod val="75000"/>
                <a:alpha val="56863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2BD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4"/>
          <p:cNvSpPr/>
          <p:nvPr/>
        </p:nvSpPr>
        <p:spPr>
          <a:xfrm rot="1766546">
            <a:off x="2047972" y="1711700"/>
            <a:ext cx="1050353" cy="236698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accent3">
                <a:lumMod val="75000"/>
                <a:alpha val="56863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2BD1E"/>
                </a:solidFill>
                <a:latin typeface="Arial"/>
                <a:ea typeface="Arial"/>
                <a:cs typeface="Arial"/>
                <a:sym typeface="Arial"/>
              </a:rPr>
              <a:t>networking</a:t>
            </a:r>
            <a:endParaRPr sz="1400" b="0" i="0" u="none" strike="noStrike" cap="none">
              <a:solidFill>
                <a:srgbClr val="F2BD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"/>
          <p:cNvSpPr/>
          <p:nvPr/>
        </p:nvSpPr>
        <p:spPr>
          <a:xfrm rot="1805143">
            <a:off x="1894765" y="1980699"/>
            <a:ext cx="1050878" cy="235920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accent3">
                <a:lumMod val="75000"/>
                <a:alpha val="56863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2BD1E"/>
                </a:solidFill>
                <a:latin typeface="Arial"/>
                <a:ea typeface="Arial"/>
                <a:cs typeface="Arial"/>
                <a:sym typeface="Arial"/>
              </a:rPr>
              <a:t>analytics</a:t>
            </a:r>
            <a:endParaRPr sz="1400" b="0" i="0" u="none" strike="noStrike" cap="none">
              <a:solidFill>
                <a:srgbClr val="F2BD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"/>
          <p:cNvSpPr/>
          <p:nvPr/>
        </p:nvSpPr>
        <p:spPr>
          <a:xfrm rot="8993452">
            <a:off x="5748557" y="1675262"/>
            <a:ext cx="1486698" cy="214153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accent3">
                <a:lumMod val="75000"/>
                <a:alpha val="56863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2BD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"/>
          <p:cNvSpPr/>
          <p:nvPr/>
        </p:nvSpPr>
        <p:spPr>
          <a:xfrm rot="-1861739">
            <a:off x="5941829" y="1913971"/>
            <a:ext cx="1446249" cy="21397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accent3">
                <a:lumMod val="75000"/>
                <a:alpha val="56863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2BD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"/>
          <p:cNvSpPr/>
          <p:nvPr/>
        </p:nvSpPr>
        <p:spPr>
          <a:xfrm rot="-1857152">
            <a:off x="6141928" y="1903029"/>
            <a:ext cx="1050497" cy="236257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accent3">
                <a:lumMod val="75000"/>
                <a:alpha val="56863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2BD1E"/>
                </a:solidFill>
                <a:latin typeface="Arial"/>
                <a:ea typeface="Arial"/>
                <a:cs typeface="Arial"/>
                <a:sym typeface="Arial"/>
              </a:rPr>
              <a:t>analytics</a:t>
            </a:r>
            <a:endParaRPr sz="1400" b="0" i="0" u="none" strike="noStrike" cap="none">
              <a:solidFill>
                <a:srgbClr val="F2BD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"/>
          <p:cNvSpPr/>
          <p:nvPr/>
        </p:nvSpPr>
        <p:spPr>
          <a:xfrm rot="-1835944">
            <a:off x="5982990" y="1640192"/>
            <a:ext cx="1050827" cy="236418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accent3">
                <a:lumMod val="75000"/>
                <a:alpha val="56863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2BD1E"/>
                </a:solidFill>
                <a:latin typeface="Arial"/>
                <a:ea typeface="Arial"/>
                <a:cs typeface="Arial"/>
                <a:sym typeface="Arial"/>
              </a:rPr>
              <a:t>networking</a:t>
            </a:r>
            <a:endParaRPr sz="1400" b="0" i="0" u="none" strike="noStrike" cap="none">
              <a:solidFill>
                <a:srgbClr val="F2BD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"/>
          <p:cNvSpPr txBox="1"/>
          <p:nvPr/>
        </p:nvSpPr>
        <p:spPr>
          <a:xfrm>
            <a:off x="-46625" y="4753150"/>
            <a:ext cx="65655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This pitch deck is highly confidential. Do not share with external sources.</a:t>
            </a:r>
            <a:endParaRPr sz="1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311700" y="172938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Byrssa market components</a:t>
            </a:r>
            <a:endParaRPr/>
          </a:p>
        </p:txBody>
      </p:sp>
      <p:sp>
        <p:nvSpPr>
          <p:cNvPr id="264" name="Google Shape;264;p7"/>
          <p:cNvSpPr txBox="1"/>
          <p:nvPr/>
        </p:nvSpPr>
        <p:spPr>
          <a:xfrm>
            <a:off x="424775" y="906450"/>
            <a:ext cx="1347300" cy="831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Free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Standard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Premium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" name="Google Shape;265;p7"/>
          <p:cNvSpPr/>
          <p:nvPr/>
        </p:nvSpPr>
        <p:spPr>
          <a:xfrm>
            <a:off x="1533100" y="1029300"/>
            <a:ext cx="139500" cy="139500"/>
          </a:xfrm>
          <a:prstGeom prst="rect">
            <a:avLst/>
          </a:prstGeom>
          <a:solidFill>
            <a:srgbClr val="BBB5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7"/>
          <p:cNvSpPr/>
          <p:nvPr/>
        </p:nvSpPr>
        <p:spPr>
          <a:xfrm>
            <a:off x="1533100" y="1252350"/>
            <a:ext cx="139500" cy="139500"/>
          </a:xfrm>
          <a:prstGeom prst="rect">
            <a:avLst/>
          </a:prstGeom>
          <a:solidFill>
            <a:srgbClr val="599B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7"/>
          <p:cNvSpPr/>
          <p:nvPr/>
        </p:nvSpPr>
        <p:spPr>
          <a:xfrm>
            <a:off x="1533100" y="1475400"/>
            <a:ext cx="139500" cy="139500"/>
          </a:xfrm>
          <a:prstGeom prst="rect">
            <a:avLst/>
          </a:prstGeom>
          <a:solidFill>
            <a:srgbClr val="F3BD25"/>
          </a:solidFill>
          <a:ln>
            <a:solidFill>
              <a:srgbClr val="F2BD1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7"/>
          <p:cNvSpPr txBox="1"/>
          <p:nvPr/>
        </p:nvSpPr>
        <p:spPr>
          <a:xfrm>
            <a:off x="-46625" y="4753150"/>
            <a:ext cx="65655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This pitch deck is highly confidential. Do not share with external sources.</a:t>
            </a:r>
            <a:endParaRPr sz="1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60" name="Diagram 59">
            <a:extLst>
              <a:ext uri="{FF2B5EF4-FFF2-40B4-BE49-F238E27FC236}">
                <a16:creationId xmlns:a16="http://schemas.microsoft.com/office/drawing/2014/main" id="{2980C076-8556-45C4-BF98-7796085483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0542146"/>
              </p:ext>
            </p:extLst>
          </p:nvPr>
        </p:nvGraphicFramePr>
        <p:xfrm>
          <a:off x="635475" y="669550"/>
          <a:ext cx="7308300" cy="408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" name="Google Shape;65;p1">
            <a:extLst>
              <a:ext uri="{FF2B5EF4-FFF2-40B4-BE49-F238E27FC236}">
                <a16:creationId xmlns:a16="http://schemas.microsoft.com/office/drawing/2014/main" id="{9A385CE5-B9CC-49A0-BAE2-9D3CB8A8DA6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91012" y="104775"/>
            <a:ext cx="482575" cy="48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0" grpId="0">
        <p:bldAsOne/>
      </p:bldGraphic>
    </p:bld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EBDB8"/>
      </a:lt2>
      <a:accent1>
        <a:srgbClr val="999999"/>
      </a:accent1>
      <a:accent2>
        <a:srgbClr val="009668"/>
      </a:accent2>
      <a:accent3>
        <a:srgbClr val="F5CC51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602</Words>
  <Application>Microsoft Office PowerPoint</Application>
  <PresentationFormat>On-screen Show (16:9)</PresentationFormat>
  <Paragraphs>157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PT Sans Narrow</vt:lpstr>
      <vt:lpstr>Voltaire</vt:lpstr>
      <vt:lpstr>Arial</vt:lpstr>
      <vt:lpstr>Roboto</vt:lpstr>
      <vt:lpstr>Rockwell</vt:lpstr>
      <vt:lpstr>Fira Sans Extra Condensed Medium</vt:lpstr>
      <vt:lpstr>Open Sans</vt:lpstr>
      <vt:lpstr>Tropic</vt:lpstr>
      <vt:lpstr>PowerPoint Presentation</vt:lpstr>
      <vt:lpstr>facts and figures</vt:lpstr>
      <vt:lpstr>What do we do?</vt:lpstr>
      <vt:lpstr>PowerPoint Presentation</vt:lpstr>
      <vt:lpstr>Byrssa Founding Team </vt:lpstr>
      <vt:lpstr>What’s the problem?</vt:lpstr>
      <vt:lpstr>What’s going on in finance sector?</vt:lpstr>
      <vt:lpstr>PowerPoint Presentation</vt:lpstr>
      <vt:lpstr>Byrssa market components</vt:lpstr>
      <vt:lpstr>Byrssa Road Map</vt:lpstr>
      <vt:lpstr>BYRSSA mission :  </vt:lpstr>
      <vt:lpstr>Feasibility study Byrssa STO</vt:lpstr>
      <vt:lpstr>So what IS new?</vt:lpstr>
      <vt:lpstr>Conclusion :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Willem Lambrechts</dc:creator>
  <cp:lastModifiedBy>Matthias De Deyn</cp:lastModifiedBy>
  <cp:revision>10</cp:revision>
  <dcterms:modified xsi:type="dcterms:W3CDTF">2021-05-06T09:44:53Z</dcterms:modified>
</cp:coreProperties>
</file>